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37" r:id="rId2"/>
    <p:sldId id="3153" r:id="rId3"/>
    <p:sldId id="3162" r:id="rId4"/>
    <p:sldId id="3131" r:id="rId5"/>
    <p:sldId id="3145" r:id="rId6"/>
    <p:sldId id="3164" r:id="rId7"/>
    <p:sldId id="3165" r:id="rId8"/>
    <p:sldId id="3168" r:id="rId9"/>
    <p:sldId id="3169" r:id="rId10"/>
    <p:sldId id="3166" r:id="rId11"/>
    <p:sldId id="3172" r:id="rId12"/>
    <p:sldId id="3174" r:id="rId13"/>
    <p:sldId id="3177" r:id="rId14"/>
    <p:sldId id="315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4"/>
    <p:restoredTop sz="58707"/>
  </p:normalViewPr>
  <p:slideViewPr>
    <p:cSldViewPr snapToGrid="0">
      <p:cViewPr varScale="1">
        <p:scale>
          <a:sx n="72" d="100"/>
          <a:sy n="72" d="100"/>
        </p:scale>
        <p:origin x="24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C131B-3B4E-BC46-BD8C-0803EBE246D6}" type="datetimeFigureOut">
              <a:rPr lang="en-US" smtClean="0"/>
              <a:t>6/18/23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9CBC4-F8AC-334E-9CFC-DFD425FCFB86}" type="slidenum">
              <a:rPr lang="en-US" smtClean="0"/>
              <a:t>‹#›</a:t>
            </a:fld>
            <a:endParaRPr lang="en-US"/>
          </a:p>
        </p:txBody>
      </p:sp>
    </p:spTree>
    <p:extLst>
      <p:ext uri="{BB962C8B-B14F-4D97-AF65-F5344CB8AC3E}">
        <p14:creationId xmlns:p14="http://schemas.microsoft.com/office/powerpoint/2010/main" val="1646661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Hi, this is joy from </a:t>
            </a:r>
            <a:r>
              <a:rPr lang="en-US" altLang="zh-CN" dirty="0" err="1"/>
              <a:t>hitachi</a:t>
            </a:r>
            <a:r>
              <a:rPr lang="en-US" altLang="zh-CN" dirty="0"/>
              <a:t> America, we are a </a:t>
            </a:r>
            <a:r>
              <a:rPr lang="en-US" dirty="0"/>
              <a:t>R&amp;D lab focused on industrial al, and based in </a:t>
            </a:r>
            <a:r>
              <a:rPr lang="en-US" dirty="0" err="1"/>
              <a:t>santa</a:t>
            </a:r>
            <a:r>
              <a:rPr lang="en-US" dirty="0"/>
              <a:t> </a:t>
            </a:r>
            <a:r>
              <a:rPr lang="en-US" dirty="0" err="1"/>
              <a:t>clara</a:t>
            </a:r>
            <a:r>
              <a:rPr lang="en-US" dirty="0"/>
              <a:t> California. </a:t>
            </a:r>
            <a:r>
              <a:rPr lang="en-US" altLang="zh-CN" dirty="0"/>
              <a:t>today I am helping my </a:t>
            </a:r>
            <a:r>
              <a:rPr lang="en-US" altLang="zh-CN" dirty="0" err="1"/>
              <a:t>collague</a:t>
            </a:r>
            <a:r>
              <a:rPr lang="en-US" altLang="zh-CN" dirty="0"/>
              <a:t> to present their work on </a:t>
            </a:r>
            <a:r>
              <a:rPr lang="en-US" altLang="zh-CN" dirty="0" err="1"/>
              <a:t>xdnet</a:t>
            </a:r>
            <a:r>
              <a:rPr lang="en-US" altLang="zh-CN" dirty="0"/>
              <a:t>, a few shot meta learning approach for cross domain visual inspection</a:t>
            </a:r>
            <a:endParaRPr lang="en-US" dirty="0"/>
          </a:p>
          <a:p>
            <a:endParaRPr lang="en-US" dirty="0"/>
          </a:p>
        </p:txBody>
      </p:sp>
      <p:sp>
        <p:nvSpPr>
          <p:cNvPr id="4" name="Slide Number Placeholder 3"/>
          <p:cNvSpPr>
            <a:spLocks noGrp="1"/>
          </p:cNvSpPr>
          <p:nvPr>
            <p:ph type="sldNum" sz="quarter" idx="5"/>
          </p:nvPr>
        </p:nvSpPr>
        <p:spPr/>
        <p:txBody>
          <a:bodyPr/>
          <a:lstStyle/>
          <a:p>
            <a:fld id="{ED19CBC4-F8AC-334E-9CFC-DFD425FCFB86}" type="slidenum">
              <a:rPr lang="en-US" smtClean="0"/>
              <a:t>1</a:t>
            </a:fld>
            <a:endParaRPr lang="en-US"/>
          </a:p>
        </p:txBody>
      </p:sp>
    </p:spTree>
    <p:extLst>
      <p:ext uri="{BB962C8B-B14F-4D97-AF65-F5344CB8AC3E}">
        <p14:creationId xmlns:p14="http://schemas.microsoft.com/office/powerpoint/2010/main" val="302857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to find the best design of the model, and find the influence of the each individual component, we conducted several ablation study.</a:t>
            </a:r>
          </a:p>
          <a:p>
            <a:pPr marL="228600" indent="-228600">
              <a:buAutoNum type="arabicPeriod"/>
            </a:pPr>
            <a:r>
              <a:rPr lang="en-US" dirty="0"/>
              <a:t>Instead of </a:t>
            </a:r>
            <a:r>
              <a:rPr lang="en-US" sz="1200" dirty="0">
                <a:latin typeface="Arial" panose="020B0604020202020204" pitchFamily="34" charset="0"/>
                <a:cs typeface="Arial" panose="020B0604020202020204" pitchFamily="34" charset="0"/>
              </a:rPr>
              <a:t>SEResnext101aa, we use normal </a:t>
            </a:r>
            <a:r>
              <a:rPr lang="en-US" sz="1200" b="0" i="0" dirty="0">
                <a:effectLst/>
                <a:latin typeface="Arial" panose="020B0604020202020204" pitchFamily="34" charset="0"/>
              </a:rPr>
              <a:t>ResNet101</a:t>
            </a:r>
          </a:p>
          <a:p>
            <a:pPr marL="228600" indent="-228600">
              <a:buAutoNum type="arabicPeriod"/>
            </a:pPr>
            <a:r>
              <a:rPr lang="en-US" sz="1200" b="0" i="0" dirty="0">
                <a:effectLst/>
                <a:latin typeface="Arial" panose="020B0604020202020204" pitchFamily="34" charset="0"/>
              </a:rPr>
              <a:t>We remove the sot feature transform </a:t>
            </a:r>
          </a:p>
          <a:p>
            <a:pPr marL="228600" indent="-228600">
              <a:buAutoNum type="arabicPeriod"/>
            </a:pPr>
            <a:r>
              <a:rPr lang="en-US" sz="1200" b="0" i="0" dirty="0">
                <a:effectLst/>
                <a:latin typeface="Arial" panose="020B0604020202020204" pitchFamily="34" charset="0"/>
              </a:rPr>
              <a:t>We remove the snapshot ensemble</a:t>
            </a:r>
          </a:p>
          <a:p>
            <a:pPr marL="228600" indent="-228600">
              <a:buAutoNum type="arabicPeriod"/>
            </a:pPr>
            <a:r>
              <a:rPr lang="en-US" sz="1200" b="0" i="0" dirty="0">
                <a:effectLst/>
                <a:latin typeface="Arial" panose="020B0604020202020204" pitchFamily="34" charset="0"/>
              </a:rPr>
              <a:t>We remove the contrastive loss</a:t>
            </a:r>
            <a:endParaRPr lang="en-US" dirty="0"/>
          </a:p>
          <a:p>
            <a:endParaRPr lang="en-US" dirty="0"/>
          </a:p>
        </p:txBody>
      </p:sp>
      <p:sp>
        <p:nvSpPr>
          <p:cNvPr id="4" name="Slide Number Placeholder 3"/>
          <p:cNvSpPr>
            <a:spLocks noGrp="1"/>
          </p:cNvSpPr>
          <p:nvPr>
            <p:ph type="sldNum" sz="quarter" idx="5"/>
          </p:nvPr>
        </p:nvSpPr>
        <p:spPr/>
        <p:txBody>
          <a:bodyPr/>
          <a:lstStyle/>
          <a:p>
            <a:fld id="{ED19CBC4-F8AC-334E-9CFC-DFD425FCFB86}" type="slidenum">
              <a:rPr lang="en-US" smtClean="0"/>
              <a:t>10</a:t>
            </a:fld>
            <a:endParaRPr lang="en-US"/>
          </a:p>
        </p:txBody>
      </p:sp>
    </p:spTree>
    <p:extLst>
      <p:ext uri="{BB962C8B-B14F-4D97-AF65-F5344CB8AC3E}">
        <p14:creationId xmlns:p14="http://schemas.microsoft.com/office/powerpoint/2010/main" val="3354036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result,</a:t>
            </a:r>
          </a:p>
          <a:p>
            <a:r>
              <a:rPr lang="en-US" dirty="0"/>
              <a:t>The backbone architecture has the biggest impact on performance. SOT has the smallest impact.</a:t>
            </a:r>
          </a:p>
        </p:txBody>
      </p:sp>
      <p:sp>
        <p:nvSpPr>
          <p:cNvPr id="4" name="Slide Number Placeholder 3"/>
          <p:cNvSpPr>
            <a:spLocks noGrp="1"/>
          </p:cNvSpPr>
          <p:nvPr>
            <p:ph type="sldNum" sz="quarter" idx="5"/>
          </p:nvPr>
        </p:nvSpPr>
        <p:spPr/>
        <p:txBody>
          <a:bodyPr/>
          <a:lstStyle/>
          <a:p>
            <a:fld id="{ED19CBC4-F8AC-334E-9CFC-DFD425FCFB86}" type="slidenum">
              <a:rPr lang="en-US" smtClean="0"/>
              <a:t>11</a:t>
            </a:fld>
            <a:endParaRPr lang="en-US"/>
          </a:p>
        </p:txBody>
      </p:sp>
    </p:spTree>
    <p:extLst>
      <p:ext uri="{BB962C8B-B14F-4D97-AF65-F5344CB8AC3E}">
        <p14:creationId xmlns:p14="http://schemas.microsoft.com/office/powerpoint/2010/main" val="45270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we found out meta learning is promising for </a:t>
            </a:r>
            <a:r>
              <a:rPr lang="en-US" sz="1200" dirty="0">
                <a:latin typeface="Arial" panose="020B0604020202020204" pitchFamily="34" charset="0"/>
                <a:cs typeface="Arial" panose="020B0604020202020204" pitchFamily="34" charset="0"/>
              </a:rPr>
              <a:t>industrial applications.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designed a cross domain meta learning architecture called </a:t>
            </a:r>
            <a:r>
              <a:rPr lang="en-US" dirty="0" err="1"/>
              <a:t>XDnet</a:t>
            </a:r>
            <a:r>
              <a:rPr lang="en-US" dirty="0"/>
              <a:t> which is promising on few shot classification problem, we evaluated the performance based on </a:t>
            </a:r>
            <a:r>
              <a:rPr lang="en-US" dirty="0" err="1"/>
              <a:t>mvtec</a:t>
            </a:r>
            <a:r>
              <a:rPr lang="en-US" dirty="0"/>
              <a:t>, </a:t>
            </a:r>
            <a:r>
              <a:rPr lang="en-US" sz="1200" dirty="0">
                <a:latin typeface="Arial" panose="020B0604020202020204" pitchFamily="34" charset="0"/>
                <a:cs typeface="Arial" panose="020B0604020202020204" pitchFamily="34" charset="0"/>
              </a:rPr>
              <a:t>a benchmark industrial visual inspection database, which has pretty good performance. Ablation study shows that changes to the backbone architecture had the most significant effect on performance</a:t>
            </a:r>
          </a:p>
          <a:p>
            <a:r>
              <a:rPr lang="en-US" sz="1200">
                <a:latin typeface="Arial" panose="020B0604020202020204" pitchFamily="34" charset="0"/>
                <a:cs typeface="Arial" panose="020B0604020202020204" pitchFamily="34" charset="0"/>
              </a:rPr>
              <a:t>Next step, instead of classification, we want to investigate the segmentation problem.</a:t>
            </a:r>
            <a:endParaRPr lang="en-US"/>
          </a:p>
          <a:p>
            <a:endParaRPr lang="en-US" dirty="0"/>
          </a:p>
        </p:txBody>
      </p:sp>
      <p:sp>
        <p:nvSpPr>
          <p:cNvPr id="4" name="Slide Number Placeholder 3"/>
          <p:cNvSpPr>
            <a:spLocks noGrp="1"/>
          </p:cNvSpPr>
          <p:nvPr>
            <p:ph type="sldNum" sz="quarter" idx="5"/>
          </p:nvPr>
        </p:nvSpPr>
        <p:spPr/>
        <p:txBody>
          <a:bodyPr/>
          <a:lstStyle/>
          <a:p>
            <a:fld id="{ED19CBC4-F8AC-334E-9CFC-DFD425FCFB86}" type="slidenum">
              <a:rPr lang="en-US" smtClean="0"/>
              <a:t>12</a:t>
            </a:fld>
            <a:endParaRPr lang="en-US"/>
          </a:p>
        </p:txBody>
      </p:sp>
    </p:spTree>
    <p:extLst>
      <p:ext uri="{BB962C8B-B14F-4D97-AF65-F5344CB8AC3E}">
        <p14:creationId xmlns:p14="http://schemas.microsoft.com/office/powerpoint/2010/main" val="2602905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9CBC4-F8AC-334E-9CFC-DFD425FCFB86}" type="slidenum">
              <a:rPr lang="en-US" smtClean="0"/>
              <a:t>13</a:t>
            </a:fld>
            <a:endParaRPr lang="en-US"/>
          </a:p>
        </p:txBody>
      </p:sp>
    </p:spTree>
    <p:extLst>
      <p:ext uri="{BB962C8B-B14F-4D97-AF65-F5344CB8AC3E}">
        <p14:creationId xmlns:p14="http://schemas.microsoft.com/office/powerpoint/2010/main" val="194714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all know, data labelling is an expensive work, and nowadays there are lots of well-trained models on large public dataset like coco, pascal, </a:t>
            </a:r>
            <a:r>
              <a:rPr lang="en-US" dirty="0" err="1"/>
              <a:t>imagenet</a:t>
            </a:r>
            <a:r>
              <a:rPr lang="en-US" dirty="0"/>
              <a:t>, designed for specific task. Our goal is to utilize the knowledge from the previous task and apply for the new domain specific task, which only required a few domain specific labelled data, and train the model more efficient. </a:t>
            </a:r>
          </a:p>
          <a:p>
            <a:endParaRPr lang="en-US" dirty="0"/>
          </a:p>
        </p:txBody>
      </p:sp>
      <p:sp>
        <p:nvSpPr>
          <p:cNvPr id="4" name="Slide Number Placeholder 3"/>
          <p:cNvSpPr>
            <a:spLocks noGrp="1"/>
          </p:cNvSpPr>
          <p:nvPr>
            <p:ph type="sldNum" sz="quarter" idx="5"/>
          </p:nvPr>
        </p:nvSpPr>
        <p:spPr/>
        <p:txBody>
          <a:bodyPr/>
          <a:lstStyle/>
          <a:p>
            <a:fld id="{ED19CBC4-F8AC-334E-9CFC-DFD425FCFB86}" type="slidenum">
              <a:rPr lang="en-US" smtClean="0"/>
              <a:t>2</a:t>
            </a:fld>
            <a:endParaRPr lang="en-US"/>
          </a:p>
        </p:txBody>
      </p:sp>
    </p:spTree>
    <p:extLst>
      <p:ext uri="{BB962C8B-B14F-4D97-AF65-F5344CB8AC3E}">
        <p14:creationId xmlns:p14="http://schemas.microsoft.com/office/powerpoint/2010/main" val="355197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domain here is industrial visual inspection, like we want to automatically detect a crack on a surface, a disconnection on a welding, a scratch on a car, a hole on a camera lens.</a:t>
            </a:r>
          </a:p>
          <a:p>
            <a:r>
              <a:rPr lang="en-US" dirty="0"/>
              <a:t>We already did some custom projects before, and we want to apply the similar techniques on any new projects.</a:t>
            </a:r>
          </a:p>
          <a:p>
            <a:r>
              <a:rPr lang="en-US" dirty="0"/>
              <a:t>We want to utilized deep learning based methods to automate the defect or anomaly detection process. </a:t>
            </a:r>
          </a:p>
          <a:p>
            <a:r>
              <a:rPr lang="en-US" dirty="0"/>
              <a:t>Since the defect is usually very small and very domain specific, the current visual inspection model requires a large amount of data and high computation cost to train a new model. </a:t>
            </a:r>
          </a:p>
          <a:p>
            <a:r>
              <a:rPr lang="en-US" dirty="0"/>
              <a:t>Moreover, for every new application, it requites a new dataset and a new model. </a:t>
            </a:r>
          </a:p>
          <a:p>
            <a:endParaRPr lang="en-US" dirty="0"/>
          </a:p>
        </p:txBody>
      </p:sp>
      <p:sp>
        <p:nvSpPr>
          <p:cNvPr id="4" name="Slide Number Placeholder 3"/>
          <p:cNvSpPr>
            <a:spLocks noGrp="1"/>
          </p:cNvSpPr>
          <p:nvPr>
            <p:ph type="sldNum" sz="quarter" idx="5"/>
          </p:nvPr>
        </p:nvSpPr>
        <p:spPr/>
        <p:txBody>
          <a:bodyPr/>
          <a:lstStyle/>
          <a:p>
            <a:fld id="{ED19CBC4-F8AC-334E-9CFC-DFD425FCFB86}" type="slidenum">
              <a:rPr lang="en-US" smtClean="0"/>
              <a:t>3</a:t>
            </a:fld>
            <a:endParaRPr lang="en-US"/>
          </a:p>
        </p:txBody>
      </p:sp>
    </p:spTree>
    <p:extLst>
      <p:ext uri="{BB962C8B-B14F-4D97-AF65-F5344CB8AC3E}">
        <p14:creationId xmlns:p14="http://schemas.microsoft.com/office/powerpoint/2010/main" val="311561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the problem that can we develop a model which can be generalized across many domain.</a:t>
            </a:r>
          </a:p>
          <a:p>
            <a:r>
              <a:rPr lang="en-US" dirty="0"/>
              <a:t>We leverage on cross domain few shot meta-learning, we want to learn a variety of tasks and generalize to a new task with only few example. </a:t>
            </a:r>
          </a:p>
          <a:p>
            <a:r>
              <a:rPr lang="en-US" dirty="0"/>
              <a:t>For instance, we have a well developed classification model trained on</a:t>
            </a:r>
            <a:r>
              <a:rPr lang="zh-CN" altLang="en-US" dirty="0"/>
              <a:t> </a:t>
            </a:r>
            <a:r>
              <a:rPr lang="en-US" altLang="zh-CN" dirty="0"/>
              <a:t>thousand of</a:t>
            </a:r>
            <a:r>
              <a:rPr lang="en-US" dirty="0"/>
              <a:t> flowers images, it is not applicable to directly inference on bird classification with only 5 or 10 birds images, we hope cross domain meta learning can solve these few shot problem.   </a:t>
            </a:r>
          </a:p>
          <a:p>
            <a:endParaRPr lang="en-US" dirty="0"/>
          </a:p>
        </p:txBody>
      </p:sp>
      <p:sp>
        <p:nvSpPr>
          <p:cNvPr id="4" name="Slide Number Placeholder 3"/>
          <p:cNvSpPr>
            <a:spLocks noGrp="1"/>
          </p:cNvSpPr>
          <p:nvPr>
            <p:ph type="sldNum" sz="quarter" idx="5"/>
          </p:nvPr>
        </p:nvSpPr>
        <p:spPr/>
        <p:txBody>
          <a:bodyPr/>
          <a:lstStyle/>
          <a:p>
            <a:fld id="{ED19CBC4-F8AC-334E-9CFC-DFD425FCFB86}" type="slidenum">
              <a:rPr lang="en-US" smtClean="0"/>
              <a:t>4</a:t>
            </a:fld>
            <a:endParaRPr lang="en-US"/>
          </a:p>
        </p:txBody>
      </p:sp>
    </p:spTree>
    <p:extLst>
      <p:ext uri="{BB962C8B-B14F-4D97-AF65-F5344CB8AC3E}">
        <p14:creationId xmlns:p14="http://schemas.microsoft.com/office/powerpoint/2010/main" val="99400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architecture we used for the </a:t>
            </a:r>
            <a:r>
              <a:rPr lang="en-US" dirty="0" err="1"/>
              <a:t>Xdnet</a:t>
            </a:r>
            <a:r>
              <a:rPr lang="en-US" dirty="0"/>
              <a:t>. </a:t>
            </a:r>
          </a:p>
          <a:p>
            <a:r>
              <a:rPr lang="en-US" dirty="0"/>
              <a:t>In the meta-</a:t>
            </a:r>
            <a:r>
              <a:rPr lang="en-US" dirty="0" err="1"/>
              <a:t>trainining</a:t>
            </a:r>
            <a:r>
              <a:rPr lang="en-US" dirty="0"/>
              <a:t> phase, we selected the </a:t>
            </a:r>
            <a:r>
              <a:rPr lang="en-US" sz="1200" dirty="0">
                <a:latin typeface="Arial" panose="020B0604020202020204" pitchFamily="34" charset="0"/>
                <a:cs typeface="Arial" panose="020B0604020202020204" pitchFamily="34" charset="0"/>
              </a:rPr>
              <a:t>SEResnext101aa as backbone, the squeeze and excitation modules ensure the channel wise attention, the anti aliasing low pass filter can help the generalization, we freeze all the other layer, only train the last two layers of the backbone. During the training, we took snapshot ensemble of the bones, we selected the best three snapshot on validation.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In the meta-testing phase, the support and query set go through the ensemble of backbones to get feature and concatenate them to a 1D scalar; in n-way k-shot setting, one </a:t>
            </a:r>
            <a:r>
              <a:rPr lang="en-US" dirty="0">
                <a:effectLst/>
                <a:latin typeface="Helvetica Neue" panose="02000503000000020004" pitchFamily="2" charset="0"/>
              </a:rPr>
              <a:t>prototype  represents one class, by averaging k examples, there will be n protypes. Then they used SOT feature transform trick to map the feature based on similarity. And then the prototypes and query feature will go through a soft k mean </a:t>
            </a:r>
            <a:r>
              <a:rPr lang="en-US" dirty="0" err="1">
                <a:effectLst/>
                <a:latin typeface="Helvetica Neue" panose="02000503000000020004" pitchFamily="2" charset="0"/>
              </a:rPr>
              <a:t>classfier</a:t>
            </a:r>
            <a:r>
              <a:rPr lang="en-US" dirty="0">
                <a:effectLst/>
                <a:latin typeface="Helvetica Neue" panose="02000503000000020004" pitchFamily="2" charset="0"/>
              </a:rPr>
              <a:t> iteratively to get the query set prediction.</a:t>
            </a:r>
          </a:p>
          <a:p>
            <a:r>
              <a:rPr lang="en-US" sz="1200" dirty="0">
                <a:latin typeface="Arial" panose="020B0604020202020204" pitchFamily="34" charset="0"/>
                <a:cs typeface="Arial" panose="020B060402020202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ED19CBC4-F8AC-334E-9CFC-DFD425FCFB86}" type="slidenum">
              <a:rPr lang="en-US" smtClean="0"/>
              <a:t>5</a:t>
            </a:fld>
            <a:endParaRPr lang="en-US"/>
          </a:p>
        </p:txBody>
      </p:sp>
    </p:spTree>
    <p:extLst>
      <p:ext uri="{BB962C8B-B14F-4D97-AF65-F5344CB8AC3E}">
        <p14:creationId xmlns:p14="http://schemas.microsoft.com/office/powerpoint/2010/main" val="28967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utilized </a:t>
            </a:r>
            <a:r>
              <a:rPr lang="en-US" dirty="0" err="1"/>
              <a:t>MVTec</a:t>
            </a:r>
            <a:r>
              <a:rPr lang="en-US" dirty="0"/>
              <a:t> as benchmark dataset to evaluate our result. For example, it has classes like cable, carpet, leather, 14 classes in total. For each class, they has different defect type, ensure our n-way, k-shot setting.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since we want to measure the model performance on </a:t>
            </a:r>
            <a:r>
              <a:rPr lang="en-US" sz="1200" dirty="0">
                <a:latin typeface="Arial" panose="020B0604020202020204" pitchFamily="34" charset="0"/>
                <a:cs typeface="Arial" panose="020B0604020202020204" pitchFamily="34" charset="0"/>
              </a:rPr>
              <a:t>n-way k-shot tasks, we utilized normalized average accuracy as evaluation criteria. ACC_RC represent a random classifier, </a:t>
            </a:r>
            <a:r>
              <a:rPr lang="en-US" sz="1200" dirty="0" err="1">
                <a:latin typeface="Arial" panose="020B0604020202020204" pitchFamily="34" charset="0"/>
                <a:cs typeface="Arial" panose="020B0604020202020204" pitchFamily="34" charset="0"/>
              </a:rPr>
              <a:t>ACC_class</a:t>
            </a:r>
            <a:r>
              <a:rPr lang="en-US" sz="1200" dirty="0">
                <a:latin typeface="Arial" panose="020B0604020202020204" pitchFamily="34" charset="0"/>
                <a:cs typeface="Arial" panose="020B0604020202020204" pitchFamily="34" charset="0"/>
              </a:rPr>
              <a:t> is the average accuracy per class. </a:t>
            </a:r>
          </a:p>
          <a:p>
            <a:r>
              <a:rPr lang="en-US" sz="1200" dirty="0">
                <a:latin typeface="Arial" panose="020B0604020202020204" pitchFamily="34" charset="0"/>
                <a:cs typeface="Arial" panose="020B0604020202020204" pitchFamily="34" charset="0"/>
              </a:rPr>
              <a:t>Normalized average accuracy range from 0 to 1, larger number means better performance. </a:t>
            </a:r>
            <a:endParaRPr lang="en-US" dirty="0"/>
          </a:p>
          <a:p>
            <a:endParaRPr lang="en-US" dirty="0"/>
          </a:p>
        </p:txBody>
      </p:sp>
      <p:sp>
        <p:nvSpPr>
          <p:cNvPr id="4" name="Slide Number Placeholder 3"/>
          <p:cNvSpPr>
            <a:spLocks noGrp="1"/>
          </p:cNvSpPr>
          <p:nvPr>
            <p:ph type="sldNum" sz="quarter" idx="5"/>
          </p:nvPr>
        </p:nvSpPr>
        <p:spPr/>
        <p:txBody>
          <a:bodyPr/>
          <a:lstStyle/>
          <a:p>
            <a:fld id="{ED19CBC4-F8AC-334E-9CFC-DFD425FCFB86}" type="slidenum">
              <a:rPr lang="en-US" smtClean="0"/>
              <a:t>6</a:t>
            </a:fld>
            <a:endParaRPr lang="en-US"/>
          </a:p>
        </p:txBody>
      </p:sp>
    </p:spTree>
    <p:extLst>
      <p:ext uri="{BB962C8B-B14F-4D97-AF65-F5344CB8AC3E}">
        <p14:creationId xmlns:p14="http://schemas.microsoft.com/office/powerpoint/2010/main" val="3658743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than the </a:t>
            </a:r>
            <a:r>
              <a:rPr lang="en-US" dirty="0" err="1"/>
              <a:t>Xdnet</a:t>
            </a:r>
            <a:r>
              <a:rPr lang="en-US" dirty="0"/>
              <a:t>, we also compare our performance with other baseline model. </a:t>
            </a:r>
          </a:p>
          <a:p>
            <a:pPr marL="228600" indent="-228600">
              <a:buAutoNum type="arabicPeriod"/>
            </a:pPr>
            <a:r>
              <a:rPr lang="en-US" dirty="0"/>
              <a:t>We use a single backbone feature extractor which </a:t>
            </a:r>
            <a:r>
              <a:rPr lang="en-US" dirty="0" err="1"/>
              <a:t>intialized</a:t>
            </a:r>
            <a:r>
              <a:rPr lang="en-US" dirty="0"/>
              <a:t> the weight with </a:t>
            </a:r>
            <a:r>
              <a:rPr lang="en-US" dirty="0" err="1"/>
              <a:t>imagenet</a:t>
            </a:r>
            <a:r>
              <a:rPr lang="en-US" dirty="0"/>
              <a:t>, adding a task specific </a:t>
            </a:r>
            <a:r>
              <a:rPr lang="en-US" dirty="0" err="1"/>
              <a:t>mlp</a:t>
            </a:r>
            <a:r>
              <a:rPr lang="en-US" dirty="0"/>
              <a:t>, and train them directly </a:t>
            </a:r>
            <a:r>
              <a:rPr lang="en-US" sz="1200" dirty="0">
                <a:latin typeface="Arial" panose="020B0604020202020204" pitchFamily="34" charset="0"/>
                <a:cs typeface="Arial" panose="020B0604020202020204" pitchFamily="34" charset="0"/>
              </a:rPr>
              <a:t>on tasks sampled at meta-testing.</a:t>
            </a:r>
            <a:endParaRPr lang="en-US" dirty="0"/>
          </a:p>
          <a:p>
            <a:pPr marL="228600" indent="-228600">
              <a:buAutoNum type="arabicPeriod"/>
            </a:pPr>
            <a:r>
              <a:rPr lang="en-US" dirty="0"/>
              <a:t>We also compare transfer learning, same </a:t>
            </a:r>
            <a:r>
              <a:rPr lang="en-US" dirty="0" err="1"/>
              <a:t>architexture</a:t>
            </a:r>
            <a:r>
              <a:rPr lang="en-US" dirty="0"/>
              <a:t> as from scratch, the model is trained on meta training.</a:t>
            </a:r>
          </a:p>
          <a:p>
            <a:pPr marL="228600" indent="-228600">
              <a:buAutoNum type="arabicPeriod"/>
            </a:pPr>
            <a:r>
              <a:rPr lang="en-US" dirty="0" err="1"/>
              <a:t>Protonet</a:t>
            </a:r>
            <a:r>
              <a:rPr lang="en-US" dirty="0"/>
              <a:t>, which trained in an episodic manner in meta-training phase, which one class after another, and in meta-testing phase, instead of k-means, it obtain the class prediction with a distance-based measure between the query and support set prototype.</a:t>
            </a:r>
          </a:p>
          <a:p>
            <a:endParaRPr lang="en-US" dirty="0"/>
          </a:p>
        </p:txBody>
      </p:sp>
      <p:sp>
        <p:nvSpPr>
          <p:cNvPr id="4" name="Slide Number Placeholder 3"/>
          <p:cNvSpPr>
            <a:spLocks noGrp="1"/>
          </p:cNvSpPr>
          <p:nvPr>
            <p:ph type="sldNum" sz="quarter" idx="5"/>
          </p:nvPr>
        </p:nvSpPr>
        <p:spPr/>
        <p:txBody>
          <a:bodyPr/>
          <a:lstStyle/>
          <a:p>
            <a:fld id="{ED19CBC4-F8AC-334E-9CFC-DFD425FCFB86}" type="slidenum">
              <a:rPr lang="en-US" smtClean="0"/>
              <a:t>7</a:t>
            </a:fld>
            <a:endParaRPr lang="en-US"/>
          </a:p>
        </p:txBody>
      </p:sp>
    </p:spTree>
    <p:extLst>
      <p:ext uri="{BB962C8B-B14F-4D97-AF65-F5344CB8AC3E}">
        <p14:creationId xmlns:p14="http://schemas.microsoft.com/office/powerpoint/2010/main" val="3352855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mvtec</a:t>
            </a:r>
            <a:r>
              <a:rPr lang="en-US" dirty="0"/>
              <a:t> dataset  has14 classes, out of the 14, </a:t>
            </a:r>
            <a:r>
              <a:rPr lang="en-US" dirty="0">
                <a:effectLst/>
                <a:latin typeface="Helvetica Neue" panose="02000503000000020004" pitchFamily="2" charset="0"/>
              </a:rPr>
              <a:t>only 8 has at least 5 way 10 shot(upper bound), so we designed a 14 fold cross validation to ensure at least 2 dataset overlapped between each fold.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The blue bar is the </a:t>
            </a:r>
            <a:r>
              <a:rPr lang="en-US" dirty="0" err="1">
                <a:effectLst/>
                <a:latin typeface="Helvetica Neue" panose="02000503000000020004" pitchFamily="2" charset="0"/>
              </a:rPr>
              <a:t>xdnet</a:t>
            </a:r>
            <a:r>
              <a:rPr lang="en-US" dirty="0">
                <a:effectLst/>
                <a:latin typeface="Helvetica Neue" panose="02000503000000020004" pitchFamily="2" charset="0"/>
              </a:rPr>
              <a:t>, either in single fold or the average performance, we can conclude the </a:t>
            </a:r>
            <a:r>
              <a:rPr lang="en-US" dirty="0" err="1">
                <a:effectLst/>
                <a:latin typeface="Helvetica Neue" panose="02000503000000020004" pitchFamily="2" charset="0"/>
              </a:rPr>
              <a:t>xdnet</a:t>
            </a:r>
            <a:r>
              <a:rPr lang="en-US" dirty="0">
                <a:effectLst/>
                <a:latin typeface="Helvetica Neue" panose="02000503000000020004" pitchFamily="2" charset="0"/>
              </a:rPr>
              <a:t> performance better than the other three, with at least one standard deviation. </a:t>
            </a:r>
            <a:endParaRPr lang="en-US" dirty="0"/>
          </a:p>
          <a:p>
            <a:endParaRPr lang="en-US" dirty="0"/>
          </a:p>
        </p:txBody>
      </p:sp>
      <p:sp>
        <p:nvSpPr>
          <p:cNvPr id="4" name="Slide Number Placeholder 3"/>
          <p:cNvSpPr>
            <a:spLocks noGrp="1"/>
          </p:cNvSpPr>
          <p:nvPr>
            <p:ph type="sldNum" sz="quarter" idx="5"/>
          </p:nvPr>
        </p:nvSpPr>
        <p:spPr/>
        <p:txBody>
          <a:bodyPr/>
          <a:lstStyle/>
          <a:p>
            <a:fld id="{ED19CBC4-F8AC-334E-9CFC-DFD425FCFB86}" type="slidenum">
              <a:rPr lang="en-US" smtClean="0"/>
              <a:t>8</a:t>
            </a:fld>
            <a:endParaRPr lang="en-US"/>
          </a:p>
        </p:txBody>
      </p:sp>
    </p:spTree>
    <p:extLst>
      <p:ext uri="{BB962C8B-B14F-4D97-AF65-F5344CB8AC3E}">
        <p14:creationId xmlns:p14="http://schemas.microsoft.com/office/powerpoint/2010/main" val="350887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average the normalized accuracy based on different class. We observed that only for capsule, </a:t>
            </a:r>
            <a:r>
              <a:rPr lang="en-US" dirty="0" err="1"/>
              <a:t>protonet</a:t>
            </a:r>
            <a:r>
              <a:rPr lang="en-US" dirty="0"/>
              <a:t> perform better.</a:t>
            </a:r>
          </a:p>
          <a:p>
            <a:r>
              <a:rPr lang="en-US" dirty="0"/>
              <a:t>We have an observation that </a:t>
            </a:r>
            <a:r>
              <a:rPr lang="en-US" sz="1200" dirty="0">
                <a:latin typeface="Arial" panose="020B0604020202020204" pitchFamily="34" charset="0"/>
                <a:cs typeface="Arial" panose="020B0604020202020204" pitchFamily="34" charset="0"/>
              </a:rPr>
              <a:t>Model seem to perform well on textured domains: ‘leather’, ‘tile’ and ‘carpet’</a:t>
            </a:r>
          </a:p>
          <a:p>
            <a:pPr lvl="1"/>
            <a:r>
              <a:rPr lang="en-US" sz="1200" dirty="0">
                <a:latin typeface="Arial" panose="020B0604020202020204" pitchFamily="34" charset="0"/>
                <a:cs typeface="Arial" panose="020B0604020202020204" pitchFamily="34" charset="0"/>
              </a:rPr>
              <a:t>Moderately well on ‘cable’, ‘carpet’, ‘hazelnut’, ‘metal nut’, and ‘transistor’ domains</a:t>
            </a:r>
          </a:p>
          <a:p>
            <a:pPr lvl="1"/>
            <a:r>
              <a:rPr lang="en-US" sz="1200" dirty="0">
                <a:latin typeface="Arial" panose="020B0604020202020204" pitchFamily="34" charset="0"/>
                <a:cs typeface="Arial" panose="020B0604020202020204" pitchFamily="34" charset="0"/>
              </a:rPr>
              <a:t>Performs poorly on ‘capsule’.</a:t>
            </a:r>
          </a:p>
          <a:p>
            <a:pPr lvl="1"/>
            <a:r>
              <a:rPr lang="en-US" sz="1200" dirty="0">
                <a:latin typeface="Arial" panose="020B0604020202020204" pitchFamily="34" charset="0"/>
                <a:cs typeface="Arial" panose="020B0604020202020204" pitchFamily="34" charset="0"/>
              </a:rPr>
              <a:t>But the performance is consistent across fold with low std.</a:t>
            </a:r>
          </a:p>
          <a:p>
            <a:endParaRPr lang="en-US" dirty="0"/>
          </a:p>
          <a:p>
            <a:endParaRPr lang="en-US" dirty="0"/>
          </a:p>
        </p:txBody>
      </p:sp>
      <p:sp>
        <p:nvSpPr>
          <p:cNvPr id="4" name="Slide Number Placeholder 3"/>
          <p:cNvSpPr>
            <a:spLocks noGrp="1"/>
          </p:cNvSpPr>
          <p:nvPr>
            <p:ph type="sldNum" sz="quarter" idx="5"/>
          </p:nvPr>
        </p:nvSpPr>
        <p:spPr/>
        <p:txBody>
          <a:bodyPr/>
          <a:lstStyle/>
          <a:p>
            <a:fld id="{ED19CBC4-F8AC-334E-9CFC-DFD425FCFB86}" type="slidenum">
              <a:rPr lang="en-US" smtClean="0"/>
              <a:t>9</a:t>
            </a:fld>
            <a:endParaRPr lang="en-US"/>
          </a:p>
        </p:txBody>
      </p:sp>
    </p:spTree>
    <p:extLst>
      <p:ext uri="{BB962C8B-B14F-4D97-AF65-F5344CB8AC3E}">
        <p14:creationId xmlns:p14="http://schemas.microsoft.com/office/powerpoint/2010/main" val="423481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ED80-B9B9-50FF-59D7-FDD9185D01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D9DCA3-67B1-647C-0709-7BE4415C26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721A42-F258-73AB-9670-DE0B3644C539}"/>
              </a:ext>
            </a:extLst>
          </p:cNvPr>
          <p:cNvSpPr>
            <a:spLocks noGrp="1"/>
          </p:cNvSpPr>
          <p:nvPr>
            <p:ph type="dt" sz="half" idx="10"/>
          </p:nvPr>
        </p:nvSpPr>
        <p:spPr/>
        <p:txBody>
          <a:bodyPr/>
          <a:lstStyle/>
          <a:p>
            <a:fld id="{D265C0EE-8928-704C-9EBB-C126223FB67D}" type="datetimeFigureOut">
              <a:rPr lang="en-US" smtClean="0"/>
              <a:t>6/18/23</a:t>
            </a:fld>
            <a:endParaRPr lang="en-US"/>
          </a:p>
        </p:txBody>
      </p:sp>
      <p:sp>
        <p:nvSpPr>
          <p:cNvPr id="5" name="Footer Placeholder 4">
            <a:extLst>
              <a:ext uri="{FF2B5EF4-FFF2-40B4-BE49-F238E27FC236}">
                <a16:creationId xmlns:a16="http://schemas.microsoft.com/office/drawing/2014/main" id="{6CE4E2FF-9EE5-0928-9519-17459C0E1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C4F40-5C20-9103-8278-79CAFF03C176}"/>
              </a:ext>
            </a:extLst>
          </p:cNvPr>
          <p:cNvSpPr>
            <a:spLocks noGrp="1"/>
          </p:cNvSpPr>
          <p:nvPr>
            <p:ph type="sldNum" sz="quarter" idx="12"/>
          </p:nvPr>
        </p:nvSpPr>
        <p:spPr/>
        <p:txBody>
          <a:bodyPr/>
          <a:lstStyle/>
          <a:p>
            <a:fld id="{8FAC67C3-F037-4E45-8BC1-5BE9363CD236}" type="slidenum">
              <a:rPr lang="en-US" smtClean="0"/>
              <a:t>‹#›</a:t>
            </a:fld>
            <a:endParaRPr lang="en-US"/>
          </a:p>
        </p:txBody>
      </p:sp>
    </p:spTree>
    <p:extLst>
      <p:ext uri="{BB962C8B-B14F-4D97-AF65-F5344CB8AC3E}">
        <p14:creationId xmlns:p14="http://schemas.microsoft.com/office/powerpoint/2010/main" val="175629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5525D-0E41-C2F3-201A-32A06BA8E4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799FCB-92C8-417F-80E0-00C3BA2412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FEF7C-C905-B461-5D07-1C0B8E2E2E3F}"/>
              </a:ext>
            </a:extLst>
          </p:cNvPr>
          <p:cNvSpPr>
            <a:spLocks noGrp="1"/>
          </p:cNvSpPr>
          <p:nvPr>
            <p:ph type="dt" sz="half" idx="10"/>
          </p:nvPr>
        </p:nvSpPr>
        <p:spPr/>
        <p:txBody>
          <a:bodyPr/>
          <a:lstStyle/>
          <a:p>
            <a:fld id="{D265C0EE-8928-704C-9EBB-C126223FB67D}" type="datetimeFigureOut">
              <a:rPr lang="en-US" smtClean="0"/>
              <a:t>6/18/23</a:t>
            </a:fld>
            <a:endParaRPr lang="en-US"/>
          </a:p>
        </p:txBody>
      </p:sp>
      <p:sp>
        <p:nvSpPr>
          <p:cNvPr id="5" name="Footer Placeholder 4">
            <a:extLst>
              <a:ext uri="{FF2B5EF4-FFF2-40B4-BE49-F238E27FC236}">
                <a16:creationId xmlns:a16="http://schemas.microsoft.com/office/drawing/2014/main" id="{DDBB2980-694C-63DA-8AFA-2BA7218FB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77019-E2DF-4091-7055-966AD76B0F80}"/>
              </a:ext>
            </a:extLst>
          </p:cNvPr>
          <p:cNvSpPr>
            <a:spLocks noGrp="1"/>
          </p:cNvSpPr>
          <p:nvPr>
            <p:ph type="sldNum" sz="quarter" idx="12"/>
          </p:nvPr>
        </p:nvSpPr>
        <p:spPr/>
        <p:txBody>
          <a:bodyPr/>
          <a:lstStyle/>
          <a:p>
            <a:fld id="{8FAC67C3-F037-4E45-8BC1-5BE9363CD236}" type="slidenum">
              <a:rPr lang="en-US" smtClean="0"/>
              <a:t>‹#›</a:t>
            </a:fld>
            <a:endParaRPr lang="en-US"/>
          </a:p>
        </p:txBody>
      </p:sp>
    </p:spTree>
    <p:extLst>
      <p:ext uri="{BB962C8B-B14F-4D97-AF65-F5344CB8AC3E}">
        <p14:creationId xmlns:p14="http://schemas.microsoft.com/office/powerpoint/2010/main" val="112438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A2AE33-65DF-7B92-BA99-CB14601C97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3A530E-D1DD-EDB7-2586-5313FEB5CD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C6054-C79F-0C6B-DAB2-748380322828}"/>
              </a:ext>
            </a:extLst>
          </p:cNvPr>
          <p:cNvSpPr>
            <a:spLocks noGrp="1"/>
          </p:cNvSpPr>
          <p:nvPr>
            <p:ph type="dt" sz="half" idx="10"/>
          </p:nvPr>
        </p:nvSpPr>
        <p:spPr/>
        <p:txBody>
          <a:bodyPr/>
          <a:lstStyle/>
          <a:p>
            <a:fld id="{D265C0EE-8928-704C-9EBB-C126223FB67D}" type="datetimeFigureOut">
              <a:rPr lang="en-US" smtClean="0"/>
              <a:t>6/18/23</a:t>
            </a:fld>
            <a:endParaRPr lang="en-US"/>
          </a:p>
        </p:txBody>
      </p:sp>
      <p:sp>
        <p:nvSpPr>
          <p:cNvPr id="5" name="Footer Placeholder 4">
            <a:extLst>
              <a:ext uri="{FF2B5EF4-FFF2-40B4-BE49-F238E27FC236}">
                <a16:creationId xmlns:a16="http://schemas.microsoft.com/office/drawing/2014/main" id="{485DD3D9-B34E-AAF4-DF1F-A79997183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056F1-30C3-B481-DB53-64FF496718E9}"/>
              </a:ext>
            </a:extLst>
          </p:cNvPr>
          <p:cNvSpPr>
            <a:spLocks noGrp="1"/>
          </p:cNvSpPr>
          <p:nvPr>
            <p:ph type="sldNum" sz="quarter" idx="12"/>
          </p:nvPr>
        </p:nvSpPr>
        <p:spPr/>
        <p:txBody>
          <a:bodyPr/>
          <a:lstStyle/>
          <a:p>
            <a:fld id="{8FAC67C3-F037-4E45-8BC1-5BE9363CD236}" type="slidenum">
              <a:rPr lang="en-US" smtClean="0"/>
              <a:t>‹#›</a:t>
            </a:fld>
            <a:endParaRPr lang="en-US"/>
          </a:p>
        </p:txBody>
      </p:sp>
    </p:spTree>
    <p:extLst>
      <p:ext uri="{BB962C8B-B14F-4D97-AF65-F5344CB8AC3E}">
        <p14:creationId xmlns:p14="http://schemas.microsoft.com/office/powerpoint/2010/main" val="3689817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2" name="タイトル 1"/>
          <p:cNvSpPr>
            <a:spLocks noGrp="1"/>
          </p:cNvSpPr>
          <p:nvPr userDrawn="1">
            <p:ph type="title" hasCustomPrompt="1"/>
          </p:nvPr>
        </p:nvSpPr>
        <p:spPr bwMode="gray">
          <a:xfrm>
            <a:off x="150928" y="167142"/>
            <a:ext cx="2204225" cy="517109"/>
          </a:xfrm>
          <a:prstGeom prst="rect">
            <a:avLst/>
          </a:prstGeom>
        </p:spPr>
        <p:txBody>
          <a:bodyPr wrap="none" lIns="146288" tIns="73142" rIns="146288" bIns="73142">
            <a:spAutoFit/>
          </a:bodyPr>
          <a:lstStyle>
            <a:lvl1pPr>
              <a:defRPr lang="en-US" altLang="ja-JP" sz="2667" b="1" smtClean="0">
                <a:solidFill>
                  <a:schemeClr val="tx1"/>
                </a:solidFill>
                <a:ea typeface="ＭＳ Ｐゴシック" pitchFamily="50" charset="-128"/>
                <a:cs typeface="Arial" charset="0"/>
              </a:defRPr>
            </a:lvl1pPr>
          </a:lstStyle>
          <a:p>
            <a:r>
              <a:rPr lang="en-US" altLang="ja-JP" b="1" dirty="0">
                <a:latin typeface="+mj-lt"/>
                <a:ea typeface="ＭＳ Ｐゴシック" pitchFamily="50" charset="-128"/>
                <a:cs typeface="Arial" charset="0"/>
              </a:rPr>
              <a:t>Contents Title</a:t>
            </a:r>
            <a:endParaRPr lang="ja-JP" altLang="en-US" dirty="0"/>
          </a:p>
        </p:txBody>
      </p:sp>
      <p:sp>
        <p:nvSpPr>
          <p:cNvPr id="35" name="Text Box 13"/>
          <p:cNvSpPr txBox="1">
            <a:spLocks noChangeArrowheads="1"/>
          </p:cNvSpPr>
          <p:nvPr userDrawn="1"/>
        </p:nvSpPr>
        <p:spPr bwMode="gray">
          <a:xfrm>
            <a:off x="8813534" y="6599240"/>
            <a:ext cx="2777336" cy="264223"/>
          </a:xfrm>
          <a:prstGeom prst="rect">
            <a:avLst/>
          </a:prstGeom>
          <a:noFill/>
          <a:ln w="25400">
            <a:noFill/>
            <a:miter lim="800000"/>
            <a:headEnd/>
            <a:tailEnd/>
          </a:ln>
        </p:spPr>
        <p:txBody>
          <a:bodyPr wrap="none" lIns="121907" tIns="60952" rIns="121907" bIns="60952">
            <a:spAutoFit/>
          </a:bodyPr>
          <a:lstStyle/>
          <a:p>
            <a:pPr algn="r">
              <a:spcBef>
                <a:spcPct val="50000"/>
              </a:spcBef>
              <a:defRPr/>
            </a:pPr>
            <a:r>
              <a:rPr kumimoji="0" lang="en-US" altLang="ja-JP" sz="917" dirty="0">
                <a:solidFill>
                  <a:schemeClr val="tx1"/>
                </a:solidFill>
                <a:latin typeface="Arial" charset="0"/>
                <a:ea typeface="ＭＳ Ｐゴシック" pitchFamily="50" charset="-128"/>
              </a:rPr>
              <a:t>© Hitachi America, Ltd. 2023. All rights reserved.</a:t>
            </a:r>
          </a:p>
        </p:txBody>
      </p:sp>
      <p:sp>
        <p:nvSpPr>
          <p:cNvPr id="36" name="スライド番号プレースホルダ 2"/>
          <p:cNvSpPr txBox="1">
            <a:spLocks/>
          </p:cNvSpPr>
          <p:nvPr userDrawn="1"/>
        </p:nvSpPr>
        <p:spPr bwMode="gray">
          <a:xfrm>
            <a:off x="11413815" y="6555016"/>
            <a:ext cx="651935" cy="304800"/>
          </a:xfrm>
          <a:prstGeom prst="rect">
            <a:avLst/>
          </a:prstGeom>
        </p:spPr>
        <p:txBody>
          <a:bodyPr lIns="121907" tIns="60952" rIns="121907" bIns="60952"/>
          <a:lstStyle>
            <a:lvl1pPr algn="r">
              <a:defRPr sz="1100" smtClean="0">
                <a:latin typeface="Arial" pitchFamily="34" charset="0"/>
                <a:cs typeface="Arial" pitchFamily="34" charset="0"/>
              </a:defRPr>
            </a:lvl1pPr>
          </a:lstStyle>
          <a:p>
            <a:pPr marL="0" marR="0" lvl="0" indent="0" algn="r" defTabSz="1219014"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500" b="0" i="0" u="none" strike="noStrike" kern="1200" cap="none" spc="0" normalizeH="0" baseline="0" noProof="0" smtClean="0">
                <a:ln>
                  <a:noFill/>
                </a:ln>
                <a:solidFill>
                  <a:schemeClr val="tx1"/>
                </a:solidFill>
                <a:effectLst/>
                <a:uLnTx/>
                <a:uFillTx/>
                <a:latin typeface="Arial" pitchFamily="34" charset="0"/>
                <a:ea typeface="HGPｺﾞｼｯｸE" pitchFamily="50" charset="-128"/>
                <a:cs typeface="Arial" pitchFamily="34" charset="0"/>
              </a:rPr>
              <a:pPr marL="0" marR="0" lvl="0" indent="0" algn="r" defTabSz="1219014" rtl="0" eaLnBrk="1" fontAlgn="base" latinLnBrk="0" hangingPunct="1">
                <a:lnSpc>
                  <a:spcPct val="90000"/>
                </a:lnSpc>
                <a:spcBef>
                  <a:spcPct val="0"/>
                </a:spcBef>
                <a:spcAft>
                  <a:spcPct val="0"/>
                </a:spcAft>
                <a:buClrTx/>
                <a:buSzTx/>
                <a:buFontTx/>
                <a:buNone/>
                <a:tabLst/>
                <a:defRPr/>
              </a:pPr>
              <a:t>‹#›</a:t>
            </a:fld>
            <a:endParaRPr kumimoji="1" lang="en-US" altLang="ja-JP" sz="1500" b="0" i="0" u="none" strike="noStrike" kern="1200" cap="none" spc="0" normalizeH="0" baseline="0" noProof="0" dirty="0">
              <a:ln>
                <a:noFill/>
              </a:ln>
              <a:solidFill>
                <a:schemeClr val="tx1"/>
              </a:solidFill>
              <a:effectLst/>
              <a:uLnTx/>
              <a:uFillTx/>
              <a:latin typeface="Arial" pitchFamily="34" charset="0"/>
              <a:ea typeface="HGPｺﾞｼｯｸE" pitchFamily="50" charset="-128"/>
              <a:cs typeface="Arial" pitchFamily="34" charset="0"/>
            </a:endParaRPr>
          </a:p>
        </p:txBody>
      </p:sp>
      <p:grpSp>
        <p:nvGrpSpPr>
          <p:cNvPr id="37" name="グループ化 55"/>
          <p:cNvGrpSpPr>
            <a:grpSpLocks noChangeAspect="1"/>
          </p:cNvGrpSpPr>
          <p:nvPr userDrawn="1"/>
        </p:nvGrpSpPr>
        <p:grpSpPr bwMode="gray">
          <a:xfrm>
            <a:off x="10363560" y="184157"/>
            <a:ext cx="1595608" cy="457772"/>
            <a:chOff x="7624763" y="203200"/>
            <a:chExt cx="1344612" cy="385763"/>
          </a:xfrm>
        </p:grpSpPr>
        <p:sp>
          <p:nvSpPr>
            <p:cNvPr id="38" name="Freeform 5"/>
            <p:cNvSpPr>
              <a:spLocks/>
            </p:cNvSpPr>
            <p:nvPr/>
          </p:nvSpPr>
          <p:spPr bwMode="gray">
            <a:xfrm>
              <a:off x="8613775" y="207963"/>
              <a:ext cx="192088" cy="180975"/>
            </a:xfrm>
            <a:custGeom>
              <a:avLst/>
              <a:gdLst>
                <a:gd name="T0" fmla="*/ 2147483647 w 781"/>
                <a:gd name="T1" fmla="*/ 0 h 734"/>
                <a:gd name="T2" fmla="*/ 2147483647 w 781"/>
                <a:gd name="T3" fmla="*/ 0 h 734"/>
                <a:gd name="T4" fmla="*/ 2147483647 w 781"/>
                <a:gd name="T5" fmla="*/ 2147483647 h 734"/>
                <a:gd name="T6" fmla="*/ 2147483647 w 781"/>
                <a:gd name="T7" fmla="*/ 2147483647 h 734"/>
                <a:gd name="T8" fmla="*/ 2147483647 w 781"/>
                <a:gd name="T9" fmla="*/ 2147483647 h 734"/>
                <a:gd name="T10" fmla="*/ 2147483647 w 781"/>
                <a:gd name="T11" fmla="*/ 0 h 734"/>
                <a:gd name="T12" fmla="*/ 2147483647 w 781"/>
                <a:gd name="T13" fmla="*/ 0 h 734"/>
                <a:gd name="T14" fmla="*/ 2147483647 w 781"/>
                <a:gd name="T15" fmla="*/ 0 h 734"/>
                <a:gd name="T16" fmla="*/ 2147483647 w 781"/>
                <a:gd name="T17" fmla="*/ 0 h 734"/>
                <a:gd name="T18" fmla="*/ 2147483647 w 781"/>
                <a:gd name="T19" fmla="*/ 2147483647 h 734"/>
                <a:gd name="T20" fmla="*/ 2147483647 w 781"/>
                <a:gd name="T21" fmla="*/ 2147483647 h 734"/>
                <a:gd name="T22" fmla="*/ 2147483647 w 781"/>
                <a:gd name="T23" fmla="*/ 2147483647 h 734"/>
                <a:gd name="T24" fmla="*/ 2147483647 w 781"/>
                <a:gd name="T25" fmla="*/ 2147483647 h 734"/>
                <a:gd name="T26" fmla="*/ 2147483647 w 781"/>
                <a:gd name="T27" fmla="*/ 2147483647 h 734"/>
                <a:gd name="T28" fmla="*/ 2147483647 w 781"/>
                <a:gd name="T29" fmla="*/ 2147483647 h 734"/>
                <a:gd name="T30" fmla="*/ 2147483647 w 781"/>
                <a:gd name="T31" fmla="*/ 2147483647 h 734"/>
                <a:gd name="T32" fmla="*/ 2147483647 w 781"/>
                <a:gd name="T33" fmla="*/ 2147483647 h 734"/>
                <a:gd name="T34" fmla="*/ 2147483647 w 781"/>
                <a:gd name="T35" fmla="*/ 2147483647 h 734"/>
                <a:gd name="T36" fmla="*/ 2147483647 w 781"/>
                <a:gd name="T37" fmla="*/ 2147483647 h 734"/>
                <a:gd name="T38" fmla="*/ 2147483647 w 781"/>
                <a:gd name="T39" fmla="*/ 2147483647 h 734"/>
                <a:gd name="T40" fmla="*/ 2147483647 w 781"/>
                <a:gd name="T41" fmla="*/ 2147483647 h 734"/>
                <a:gd name="T42" fmla="*/ 0 w 781"/>
                <a:gd name="T43" fmla="*/ 2147483647 h 734"/>
                <a:gd name="T44" fmla="*/ 0 w 781"/>
                <a:gd name="T45" fmla="*/ 2147483647 h 734"/>
                <a:gd name="T46" fmla="*/ 2147483647 w 781"/>
                <a:gd name="T47" fmla="*/ 2147483647 h 734"/>
                <a:gd name="T48" fmla="*/ 2147483647 w 781"/>
                <a:gd name="T49" fmla="*/ 2147483647 h 734"/>
                <a:gd name="T50" fmla="*/ 0 w 781"/>
                <a:gd name="T51" fmla="*/ 0 h 734"/>
                <a:gd name="T52" fmla="*/ 2147483647 w 781"/>
                <a:gd name="T53" fmla="*/ 0 h 7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1"/>
                <a:gd name="T82" fmla="*/ 0 h 734"/>
                <a:gd name="T83" fmla="*/ 781 w 781"/>
                <a:gd name="T84" fmla="*/ 734 h 7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1" h="734">
                  <a:moveTo>
                    <a:pt x="194" y="0"/>
                  </a:moveTo>
                  <a:lnTo>
                    <a:pt x="194" y="0"/>
                  </a:lnTo>
                  <a:lnTo>
                    <a:pt x="194" y="293"/>
                  </a:lnTo>
                  <a:lnTo>
                    <a:pt x="586" y="293"/>
                  </a:lnTo>
                  <a:lnTo>
                    <a:pt x="586" y="0"/>
                  </a:lnTo>
                  <a:lnTo>
                    <a:pt x="781" y="0"/>
                  </a:lnTo>
                  <a:lnTo>
                    <a:pt x="781" y="367"/>
                  </a:lnTo>
                  <a:lnTo>
                    <a:pt x="781" y="734"/>
                  </a:lnTo>
                  <a:lnTo>
                    <a:pt x="586" y="734"/>
                  </a:lnTo>
                  <a:lnTo>
                    <a:pt x="586" y="411"/>
                  </a:lnTo>
                  <a:lnTo>
                    <a:pt x="526" y="411"/>
                  </a:lnTo>
                  <a:lnTo>
                    <a:pt x="390" y="411"/>
                  </a:lnTo>
                  <a:lnTo>
                    <a:pt x="194" y="411"/>
                  </a:lnTo>
                  <a:lnTo>
                    <a:pt x="194" y="734"/>
                  </a:lnTo>
                  <a:lnTo>
                    <a:pt x="0" y="734"/>
                  </a:lnTo>
                  <a:lnTo>
                    <a:pt x="1" y="367"/>
                  </a:lnTo>
                  <a:lnTo>
                    <a:pt x="1" y="115"/>
                  </a:lnTo>
                  <a:lnTo>
                    <a:pt x="0" y="0"/>
                  </a:lnTo>
                  <a:lnTo>
                    <a:pt x="194" y="0"/>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39" name="Freeform 7"/>
            <p:cNvSpPr>
              <a:spLocks/>
            </p:cNvSpPr>
            <p:nvPr/>
          </p:nvSpPr>
          <p:spPr bwMode="gray">
            <a:xfrm>
              <a:off x="8008938" y="207963"/>
              <a:ext cx="195262" cy="180975"/>
            </a:xfrm>
            <a:custGeom>
              <a:avLst/>
              <a:gdLst>
                <a:gd name="T0" fmla="*/ 2147483647 w 788"/>
                <a:gd name="T1" fmla="*/ 0 h 734"/>
                <a:gd name="T2" fmla="*/ 2147483647 w 788"/>
                <a:gd name="T3" fmla="*/ 0 h 734"/>
                <a:gd name="T4" fmla="*/ 2147483647 w 788"/>
                <a:gd name="T5" fmla="*/ 2147483647 h 734"/>
                <a:gd name="T6" fmla="*/ 2147483647 w 788"/>
                <a:gd name="T7" fmla="*/ 2147483647 h 734"/>
                <a:gd name="T8" fmla="*/ 2147483647 w 788"/>
                <a:gd name="T9" fmla="*/ 2147483647 h 734"/>
                <a:gd name="T10" fmla="*/ 2147483647 w 788"/>
                <a:gd name="T11" fmla="*/ 2147483647 h 734"/>
                <a:gd name="T12" fmla="*/ 2147483647 w 788"/>
                <a:gd name="T13" fmla="*/ 2147483647 h 734"/>
                <a:gd name="T14" fmla="*/ 0 w 788"/>
                <a:gd name="T15" fmla="*/ 2147483647 h 734"/>
                <a:gd name="T16" fmla="*/ 0 w 788"/>
                <a:gd name="T17" fmla="*/ 2147483647 h 734"/>
                <a:gd name="T18" fmla="*/ 0 w 788"/>
                <a:gd name="T19" fmla="*/ 0 h 734"/>
                <a:gd name="T20" fmla="*/ 0 w 788"/>
                <a:gd name="T21" fmla="*/ 0 h 734"/>
                <a:gd name="T22" fmla="*/ 2147483647 w 788"/>
                <a:gd name="T23" fmla="*/ 0 h 7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8"/>
                <a:gd name="T37" fmla="*/ 0 h 734"/>
                <a:gd name="T38" fmla="*/ 788 w 788"/>
                <a:gd name="T39" fmla="*/ 734 h 7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8" h="734">
                  <a:moveTo>
                    <a:pt x="788" y="0"/>
                  </a:moveTo>
                  <a:lnTo>
                    <a:pt x="788" y="0"/>
                  </a:lnTo>
                  <a:lnTo>
                    <a:pt x="788" y="124"/>
                  </a:lnTo>
                  <a:lnTo>
                    <a:pt x="491" y="124"/>
                  </a:lnTo>
                  <a:lnTo>
                    <a:pt x="491" y="734"/>
                  </a:lnTo>
                  <a:lnTo>
                    <a:pt x="297" y="734"/>
                  </a:lnTo>
                  <a:lnTo>
                    <a:pt x="297" y="124"/>
                  </a:lnTo>
                  <a:lnTo>
                    <a:pt x="0" y="124"/>
                  </a:lnTo>
                  <a:lnTo>
                    <a:pt x="0" y="0"/>
                  </a:lnTo>
                  <a:lnTo>
                    <a:pt x="788" y="0"/>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40" name="Freeform 9"/>
            <p:cNvSpPr>
              <a:spLocks noEditPoints="1"/>
            </p:cNvSpPr>
            <p:nvPr/>
          </p:nvSpPr>
          <p:spPr bwMode="gray">
            <a:xfrm>
              <a:off x="8161338" y="207963"/>
              <a:ext cx="230187" cy="180975"/>
            </a:xfrm>
            <a:custGeom>
              <a:avLst/>
              <a:gdLst>
                <a:gd name="T0" fmla="*/ 2147483647 w 924"/>
                <a:gd name="T1" fmla="*/ 2147483647 h 734"/>
                <a:gd name="T2" fmla="*/ 2147483647 w 924"/>
                <a:gd name="T3" fmla="*/ 2147483647 h 734"/>
                <a:gd name="T4" fmla="*/ 2147483647 w 924"/>
                <a:gd name="T5" fmla="*/ 2147483647 h 734"/>
                <a:gd name="T6" fmla="*/ 2147483647 w 924"/>
                <a:gd name="T7" fmla="*/ 2147483647 h 734"/>
                <a:gd name="T8" fmla="*/ 2147483647 w 924"/>
                <a:gd name="T9" fmla="*/ 2147483647 h 734"/>
                <a:gd name="T10" fmla="*/ 2147483647 w 924"/>
                <a:gd name="T11" fmla="*/ 2147483647 h 734"/>
                <a:gd name="T12" fmla="*/ 2147483647 w 924"/>
                <a:gd name="T13" fmla="*/ 2147483647 h 734"/>
                <a:gd name="T14" fmla="*/ 2147483647 w 924"/>
                <a:gd name="T15" fmla="*/ 2147483647 h 734"/>
                <a:gd name="T16" fmla="*/ 2147483647 w 924"/>
                <a:gd name="T17" fmla="*/ 2147483647 h 734"/>
                <a:gd name="T18" fmla="*/ 2147483647 w 924"/>
                <a:gd name="T19" fmla="*/ 2147483647 h 734"/>
                <a:gd name="T20" fmla="*/ 2147483647 w 924"/>
                <a:gd name="T21" fmla="*/ 2147483647 h 734"/>
                <a:gd name="T22" fmla="*/ 2147483647 w 924"/>
                <a:gd name="T23" fmla="*/ 2147483647 h 734"/>
                <a:gd name="T24" fmla="*/ 2147483647 w 924"/>
                <a:gd name="T25" fmla="*/ 2147483647 h 734"/>
                <a:gd name="T26" fmla="*/ 2147483647 w 924"/>
                <a:gd name="T27" fmla="*/ 2147483647 h 734"/>
                <a:gd name="T28" fmla="*/ 2147483647 w 924"/>
                <a:gd name="T29" fmla="*/ 2147483647 h 734"/>
                <a:gd name="T30" fmla="*/ 0 w 924"/>
                <a:gd name="T31" fmla="*/ 2147483647 h 734"/>
                <a:gd name="T32" fmla="*/ 2147483647 w 924"/>
                <a:gd name="T33" fmla="*/ 0 h 734"/>
                <a:gd name="T34" fmla="*/ 2147483647 w 924"/>
                <a:gd name="T35" fmla="*/ 0 h 734"/>
                <a:gd name="T36" fmla="*/ 2147483647 w 924"/>
                <a:gd name="T37" fmla="*/ 0 h 734"/>
                <a:gd name="T38" fmla="*/ 2147483647 w 924"/>
                <a:gd name="T39" fmla="*/ 0 h 734"/>
                <a:gd name="T40" fmla="*/ 2147483647 w 924"/>
                <a:gd name="T41" fmla="*/ 2147483647 h 7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4"/>
                <a:gd name="T64" fmla="*/ 0 h 734"/>
                <a:gd name="T65" fmla="*/ 924 w 924"/>
                <a:gd name="T66" fmla="*/ 734 h 7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4" h="734">
                  <a:moveTo>
                    <a:pt x="463" y="124"/>
                  </a:moveTo>
                  <a:lnTo>
                    <a:pt x="327" y="459"/>
                  </a:lnTo>
                  <a:lnTo>
                    <a:pt x="597" y="459"/>
                  </a:lnTo>
                  <a:lnTo>
                    <a:pt x="463" y="124"/>
                  </a:lnTo>
                  <a:close/>
                  <a:moveTo>
                    <a:pt x="924" y="734"/>
                  </a:moveTo>
                  <a:lnTo>
                    <a:pt x="924" y="734"/>
                  </a:lnTo>
                  <a:lnTo>
                    <a:pt x="708" y="734"/>
                  </a:lnTo>
                  <a:lnTo>
                    <a:pt x="644" y="576"/>
                  </a:lnTo>
                  <a:lnTo>
                    <a:pt x="280" y="576"/>
                  </a:lnTo>
                  <a:lnTo>
                    <a:pt x="249" y="655"/>
                  </a:lnTo>
                  <a:lnTo>
                    <a:pt x="228" y="709"/>
                  </a:lnTo>
                  <a:lnTo>
                    <a:pt x="217" y="734"/>
                  </a:lnTo>
                  <a:lnTo>
                    <a:pt x="0" y="734"/>
                  </a:lnTo>
                  <a:lnTo>
                    <a:pt x="343" y="0"/>
                  </a:lnTo>
                  <a:lnTo>
                    <a:pt x="463" y="0"/>
                  </a:lnTo>
                  <a:lnTo>
                    <a:pt x="581" y="0"/>
                  </a:lnTo>
                  <a:lnTo>
                    <a:pt x="924" y="734"/>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41" name="Rectangle 12"/>
            <p:cNvSpPr>
              <a:spLocks noChangeArrowheads="1"/>
            </p:cNvSpPr>
            <p:nvPr/>
          </p:nvSpPr>
          <p:spPr bwMode="gray">
            <a:xfrm>
              <a:off x="8845550" y="207963"/>
              <a:ext cx="47625" cy="180975"/>
            </a:xfrm>
            <a:prstGeom prst="rect">
              <a:avLst/>
            </a:pr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42" name="Freeform 13"/>
            <p:cNvSpPr>
              <a:spLocks/>
            </p:cNvSpPr>
            <p:nvPr/>
          </p:nvSpPr>
          <p:spPr bwMode="gray">
            <a:xfrm>
              <a:off x="7710488" y="207963"/>
              <a:ext cx="193675" cy="180975"/>
            </a:xfrm>
            <a:custGeom>
              <a:avLst/>
              <a:gdLst>
                <a:gd name="T0" fmla="*/ 2147483647 w 781"/>
                <a:gd name="T1" fmla="*/ 0 h 734"/>
                <a:gd name="T2" fmla="*/ 2147483647 w 781"/>
                <a:gd name="T3" fmla="*/ 0 h 734"/>
                <a:gd name="T4" fmla="*/ 2147483647 w 781"/>
                <a:gd name="T5" fmla="*/ 2147483647 h 734"/>
                <a:gd name="T6" fmla="*/ 2147483647 w 781"/>
                <a:gd name="T7" fmla="*/ 2147483647 h 734"/>
                <a:gd name="T8" fmla="*/ 2147483647 w 781"/>
                <a:gd name="T9" fmla="*/ 2147483647 h 734"/>
                <a:gd name="T10" fmla="*/ 2147483647 w 781"/>
                <a:gd name="T11" fmla="*/ 0 h 734"/>
                <a:gd name="T12" fmla="*/ 2147483647 w 781"/>
                <a:gd name="T13" fmla="*/ 0 h 734"/>
                <a:gd name="T14" fmla="*/ 2147483647 w 781"/>
                <a:gd name="T15" fmla="*/ 0 h 734"/>
                <a:gd name="T16" fmla="*/ 2147483647 w 781"/>
                <a:gd name="T17" fmla="*/ 0 h 734"/>
                <a:gd name="T18" fmla="*/ 2147483647 w 781"/>
                <a:gd name="T19" fmla="*/ 2147483647 h 734"/>
                <a:gd name="T20" fmla="*/ 2147483647 w 781"/>
                <a:gd name="T21" fmla="*/ 2147483647 h 734"/>
                <a:gd name="T22" fmla="*/ 2147483647 w 781"/>
                <a:gd name="T23" fmla="*/ 2147483647 h 734"/>
                <a:gd name="T24" fmla="*/ 2147483647 w 781"/>
                <a:gd name="T25" fmla="*/ 2147483647 h 734"/>
                <a:gd name="T26" fmla="*/ 2147483647 w 781"/>
                <a:gd name="T27" fmla="*/ 2147483647 h 734"/>
                <a:gd name="T28" fmla="*/ 2147483647 w 781"/>
                <a:gd name="T29" fmla="*/ 2147483647 h 734"/>
                <a:gd name="T30" fmla="*/ 2147483647 w 781"/>
                <a:gd name="T31" fmla="*/ 2147483647 h 734"/>
                <a:gd name="T32" fmla="*/ 2147483647 w 781"/>
                <a:gd name="T33" fmla="*/ 2147483647 h 734"/>
                <a:gd name="T34" fmla="*/ 2147483647 w 781"/>
                <a:gd name="T35" fmla="*/ 2147483647 h 734"/>
                <a:gd name="T36" fmla="*/ 2147483647 w 781"/>
                <a:gd name="T37" fmla="*/ 2147483647 h 734"/>
                <a:gd name="T38" fmla="*/ 2147483647 w 781"/>
                <a:gd name="T39" fmla="*/ 2147483647 h 734"/>
                <a:gd name="T40" fmla="*/ 2147483647 w 781"/>
                <a:gd name="T41" fmla="*/ 2147483647 h 734"/>
                <a:gd name="T42" fmla="*/ 0 w 781"/>
                <a:gd name="T43" fmla="*/ 2147483647 h 734"/>
                <a:gd name="T44" fmla="*/ 0 w 781"/>
                <a:gd name="T45" fmla="*/ 2147483647 h 734"/>
                <a:gd name="T46" fmla="*/ 0 w 781"/>
                <a:gd name="T47" fmla="*/ 2147483647 h 734"/>
                <a:gd name="T48" fmla="*/ 0 w 781"/>
                <a:gd name="T49" fmla="*/ 2147483647 h 734"/>
                <a:gd name="T50" fmla="*/ 0 w 781"/>
                <a:gd name="T51" fmla="*/ 0 h 734"/>
                <a:gd name="T52" fmla="*/ 2147483647 w 781"/>
                <a:gd name="T53" fmla="*/ 0 h 7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1"/>
                <a:gd name="T82" fmla="*/ 0 h 734"/>
                <a:gd name="T83" fmla="*/ 781 w 781"/>
                <a:gd name="T84" fmla="*/ 734 h 7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1" h="734">
                  <a:moveTo>
                    <a:pt x="195" y="0"/>
                  </a:moveTo>
                  <a:lnTo>
                    <a:pt x="195" y="0"/>
                  </a:lnTo>
                  <a:lnTo>
                    <a:pt x="195" y="293"/>
                  </a:lnTo>
                  <a:lnTo>
                    <a:pt x="587" y="293"/>
                  </a:lnTo>
                  <a:lnTo>
                    <a:pt x="587" y="0"/>
                  </a:lnTo>
                  <a:lnTo>
                    <a:pt x="781" y="0"/>
                  </a:lnTo>
                  <a:lnTo>
                    <a:pt x="781" y="367"/>
                  </a:lnTo>
                  <a:lnTo>
                    <a:pt x="781" y="734"/>
                  </a:lnTo>
                  <a:lnTo>
                    <a:pt x="587" y="734"/>
                  </a:lnTo>
                  <a:lnTo>
                    <a:pt x="587" y="411"/>
                  </a:lnTo>
                  <a:lnTo>
                    <a:pt x="525" y="411"/>
                  </a:lnTo>
                  <a:lnTo>
                    <a:pt x="390" y="411"/>
                  </a:lnTo>
                  <a:lnTo>
                    <a:pt x="195" y="411"/>
                  </a:lnTo>
                  <a:lnTo>
                    <a:pt x="195" y="734"/>
                  </a:lnTo>
                  <a:lnTo>
                    <a:pt x="0" y="734"/>
                  </a:lnTo>
                  <a:lnTo>
                    <a:pt x="0" y="367"/>
                  </a:lnTo>
                  <a:lnTo>
                    <a:pt x="0" y="115"/>
                  </a:lnTo>
                  <a:lnTo>
                    <a:pt x="0" y="0"/>
                  </a:lnTo>
                  <a:lnTo>
                    <a:pt x="195" y="0"/>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43" name="Rectangle 15"/>
            <p:cNvSpPr>
              <a:spLocks noChangeArrowheads="1"/>
            </p:cNvSpPr>
            <p:nvPr/>
          </p:nvSpPr>
          <p:spPr bwMode="gray">
            <a:xfrm>
              <a:off x="7942263" y="207963"/>
              <a:ext cx="49212" cy="180975"/>
            </a:xfrm>
            <a:prstGeom prst="rect">
              <a:avLst/>
            </a:pr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44" name="Freeform 16"/>
            <p:cNvSpPr>
              <a:spLocks/>
            </p:cNvSpPr>
            <p:nvPr/>
          </p:nvSpPr>
          <p:spPr bwMode="gray">
            <a:xfrm>
              <a:off x="8383588" y="203200"/>
              <a:ext cx="204787" cy="192088"/>
            </a:xfrm>
            <a:custGeom>
              <a:avLst/>
              <a:gdLst>
                <a:gd name="T0" fmla="*/ 2147483647 w 828"/>
                <a:gd name="T1" fmla="*/ 2147483647 h 771"/>
                <a:gd name="T2" fmla="*/ 2147483647 w 828"/>
                <a:gd name="T3" fmla="*/ 2147483647 h 771"/>
                <a:gd name="T4" fmla="*/ 2147483647 w 828"/>
                <a:gd name="T5" fmla="*/ 2147483647 h 771"/>
                <a:gd name="T6" fmla="*/ 2147483647 w 828"/>
                <a:gd name="T7" fmla="*/ 2147483647 h 771"/>
                <a:gd name="T8" fmla="*/ 2147483647 w 828"/>
                <a:gd name="T9" fmla="*/ 2147483647 h 771"/>
                <a:gd name="T10" fmla="*/ 2147483647 w 828"/>
                <a:gd name="T11" fmla="*/ 2147483647 h 771"/>
                <a:gd name="T12" fmla="*/ 2147483647 w 828"/>
                <a:gd name="T13" fmla="*/ 2147483647 h 771"/>
                <a:gd name="T14" fmla="*/ 2147483647 w 828"/>
                <a:gd name="T15" fmla="*/ 2147483647 h 771"/>
                <a:gd name="T16" fmla="*/ 2147483647 w 828"/>
                <a:gd name="T17" fmla="*/ 2147483647 h 771"/>
                <a:gd name="T18" fmla="*/ 2147483647 w 828"/>
                <a:gd name="T19" fmla="*/ 2147483647 h 771"/>
                <a:gd name="T20" fmla="*/ 2147483647 w 828"/>
                <a:gd name="T21" fmla="*/ 2147483647 h 771"/>
                <a:gd name="T22" fmla="*/ 2147483647 w 828"/>
                <a:gd name="T23" fmla="*/ 2147483647 h 771"/>
                <a:gd name="T24" fmla="*/ 2147483647 w 828"/>
                <a:gd name="T25" fmla="*/ 2147483647 h 771"/>
                <a:gd name="T26" fmla="*/ 2147483647 w 828"/>
                <a:gd name="T27" fmla="*/ 2147483647 h 771"/>
                <a:gd name="T28" fmla="*/ 2147483647 w 828"/>
                <a:gd name="T29" fmla="*/ 2147483647 h 771"/>
                <a:gd name="T30" fmla="*/ 2147483647 w 828"/>
                <a:gd name="T31" fmla="*/ 2147483647 h 771"/>
                <a:gd name="T32" fmla="*/ 2147483647 w 828"/>
                <a:gd name="T33" fmla="*/ 2147483647 h 771"/>
                <a:gd name="T34" fmla="*/ 2147483647 w 828"/>
                <a:gd name="T35" fmla="*/ 2147483647 h 771"/>
                <a:gd name="T36" fmla="*/ 2147483647 w 828"/>
                <a:gd name="T37" fmla="*/ 2147483647 h 771"/>
                <a:gd name="T38" fmla="*/ 2147483647 w 828"/>
                <a:gd name="T39" fmla="*/ 2147483647 h 771"/>
                <a:gd name="T40" fmla="*/ 2147483647 w 828"/>
                <a:gd name="T41" fmla="*/ 2147483647 h 771"/>
                <a:gd name="T42" fmla="*/ 2147483647 w 828"/>
                <a:gd name="T43" fmla="*/ 2147483647 h 771"/>
                <a:gd name="T44" fmla="*/ 2147483647 w 828"/>
                <a:gd name="T45" fmla="*/ 2147483647 h 771"/>
                <a:gd name="T46" fmla="*/ 2147483647 w 828"/>
                <a:gd name="T47" fmla="*/ 2147483647 h 771"/>
                <a:gd name="T48" fmla="*/ 2147483647 w 828"/>
                <a:gd name="T49" fmla="*/ 2147483647 h 771"/>
                <a:gd name="T50" fmla="*/ 2147483647 w 828"/>
                <a:gd name="T51" fmla="*/ 2147483647 h 771"/>
                <a:gd name="T52" fmla="*/ 2147483647 w 828"/>
                <a:gd name="T53" fmla="*/ 2147483647 h 771"/>
                <a:gd name="T54" fmla="*/ 2147483647 w 828"/>
                <a:gd name="T55" fmla="*/ 2147483647 h 771"/>
                <a:gd name="T56" fmla="*/ 2147483647 w 828"/>
                <a:gd name="T57" fmla="*/ 2147483647 h 771"/>
                <a:gd name="T58" fmla="*/ 2147483647 w 828"/>
                <a:gd name="T59" fmla="*/ 2147483647 h 771"/>
                <a:gd name="T60" fmla="*/ 2147483647 w 828"/>
                <a:gd name="T61" fmla="*/ 2147483647 h 771"/>
                <a:gd name="T62" fmla="*/ 2147483647 w 828"/>
                <a:gd name="T63" fmla="*/ 2147483647 h 771"/>
                <a:gd name="T64" fmla="*/ 2147483647 w 828"/>
                <a:gd name="T65" fmla="*/ 2147483647 h 771"/>
                <a:gd name="T66" fmla="*/ 2147483647 w 828"/>
                <a:gd name="T67" fmla="*/ 2147483647 h 771"/>
                <a:gd name="T68" fmla="*/ 2147483647 w 828"/>
                <a:gd name="T69" fmla="*/ 2147483647 h 771"/>
                <a:gd name="T70" fmla="*/ 2147483647 w 828"/>
                <a:gd name="T71" fmla="*/ 2147483647 h 771"/>
                <a:gd name="T72" fmla="*/ 2147483647 w 828"/>
                <a:gd name="T73" fmla="*/ 2147483647 h 771"/>
                <a:gd name="T74" fmla="*/ 2147483647 w 828"/>
                <a:gd name="T75" fmla="*/ 2147483647 h 771"/>
                <a:gd name="T76" fmla="*/ 2147483647 w 828"/>
                <a:gd name="T77" fmla="*/ 2147483647 h 771"/>
                <a:gd name="T78" fmla="*/ 2147483647 w 828"/>
                <a:gd name="T79" fmla="*/ 2147483647 h 771"/>
                <a:gd name="T80" fmla="*/ 2147483647 w 828"/>
                <a:gd name="T81" fmla="*/ 2147483647 h 771"/>
                <a:gd name="T82" fmla="*/ 2147483647 w 828"/>
                <a:gd name="T83" fmla="*/ 2147483647 h 771"/>
                <a:gd name="T84" fmla="*/ 2147483647 w 828"/>
                <a:gd name="T85" fmla="*/ 2147483647 h 771"/>
                <a:gd name="T86" fmla="*/ 2147483647 w 828"/>
                <a:gd name="T87" fmla="*/ 2147483647 h 771"/>
                <a:gd name="T88" fmla="*/ 2147483647 w 828"/>
                <a:gd name="T89" fmla="*/ 2147483647 h 771"/>
                <a:gd name="T90" fmla="*/ 2147483647 w 828"/>
                <a:gd name="T91" fmla="*/ 2147483647 h 771"/>
                <a:gd name="T92" fmla="*/ 2147483647 w 828"/>
                <a:gd name="T93" fmla="*/ 2147483647 h 771"/>
                <a:gd name="T94" fmla="*/ 2147483647 w 828"/>
                <a:gd name="T95" fmla="*/ 2147483647 h 771"/>
                <a:gd name="T96" fmla="*/ 2147483647 w 828"/>
                <a:gd name="T97" fmla="*/ 2147483647 h 771"/>
                <a:gd name="T98" fmla="*/ 2147483647 w 828"/>
                <a:gd name="T99" fmla="*/ 2147483647 h 771"/>
                <a:gd name="T100" fmla="*/ 2147483647 w 828"/>
                <a:gd name="T101" fmla="*/ 2147483647 h 7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28"/>
                <a:gd name="T154" fmla="*/ 0 h 771"/>
                <a:gd name="T155" fmla="*/ 828 w 828"/>
                <a:gd name="T156" fmla="*/ 771 h 7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28" h="771">
                  <a:moveTo>
                    <a:pt x="27" y="550"/>
                  </a:moveTo>
                  <a:lnTo>
                    <a:pt x="27" y="550"/>
                  </a:lnTo>
                  <a:lnTo>
                    <a:pt x="21" y="530"/>
                  </a:lnTo>
                  <a:lnTo>
                    <a:pt x="15" y="512"/>
                  </a:lnTo>
                  <a:lnTo>
                    <a:pt x="11" y="493"/>
                  </a:lnTo>
                  <a:lnTo>
                    <a:pt x="7" y="474"/>
                  </a:lnTo>
                  <a:lnTo>
                    <a:pt x="5" y="453"/>
                  </a:lnTo>
                  <a:lnTo>
                    <a:pt x="2" y="434"/>
                  </a:lnTo>
                  <a:lnTo>
                    <a:pt x="1" y="414"/>
                  </a:lnTo>
                  <a:lnTo>
                    <a:pt x="0" y="394"/>
                  </a:lnTo>
                  <a:lnTo>
                    <a:pt x="1" y="365"/>
                  </a:lnTo>
                  <a:lnTo>
                    <a:pt x="3" y="336"/>
                  </a:lnTo>
                  <a:lnTo>
                    <a:pt x="7" y="308"/>
                  </a:lnTo>
                  <a:lnTo>
                    <a:pt x="12" y="280"/>
                  </a:lnTo>
                  <a:lnTo>
                    <a:pt x="18" y="253"/>
                  </a:lnTo>
                  <a:lnTo>
                    <a:pt x="27" y="228"/>
                  </a:lnTo>
                  <a:lnTo>
                    <a:pt x="38" y="203"/>
                  </a:lnTo>
                  <a:lnTo>
                    <a:pt x="50" y="180"/>
                  </a:lnTo>
                  <a:lnTo>
                    <a:pt x="66" y="156"/>
                  </a:lnTo>
                  <a:lnTo>
                    <a:pt x="84" y="135"/>
                  </a:lnTo>
                  <a:lnTo>
                    <a:pt x="102" y="114"/>
                  </a:lnTo>
                  <a:lnTo>
                    <a:pt x="122" y="95"/>
                  </a:lnTo>
                  <a:lnTo>
                    <a:pt x="143" y="78"/>
                  </a:lnTo>
                  <a:lnTo>
                    <a:pt x="167" y="63"/>
                  </a:lnTo>
                  <a:lnTo>
                    <a:pt x="192" y="50"/>
                  </a:lnTo>
                  <a:lnTo>
                    <a:pt x="217" y="40"/>
                  </a:lnTo>
                  <a:lnTo>
                    <a:pt x="243" y="31"/>
                  </a:lnTo>
                  <a:lnTo>
                    <a:pt x="268" y="22"/>
                  </a:lnTo>
                  <a:lnTo>
                    <a:pt x="295" y="16"/>
                  </a:lnTo>
                  <a:lnTo>
                    <a:pt x="322" y="11"/>
                  </a:lnTo>
                  <a:lnTo>
                    <a:pt x="350" y="6"/>
                  </a:lnTo>
                  <a:lnTo>
                    <a:pt x="376" y="3"/>
                  </a:lnTo>
                  <a:lnTo>
                    <a:pt x="405" y="1"/>
                  </a:lnTo>
                  <a:lnTo>
                    <a:pt x="433" y="0"/>
                  </a:lnTo>
                  <a:lnTo>
                    <a:pt x="465" y="1"/>
                  </a:lnTo>
                  <a:lnTo>
                    <a:pt x="497" y="4"/>
                  </a:lnTo>
                  <a:lnTo>
                    <a:pt x="529" y="9"/>
                  </a:lnTo>
                  <a:lnTo>
                    <a:pt x="560" y="14"/>
                  </a:lnTo>
                  <a:lnTo>
                    <a:pt x="590" y="21"/>
                  </a:lnTo>
                  <a:lnTo>
                    <a:pt x="620" y="30"/>
                  </a:lnTo>
                  <a:lnTo>
                    <a:pt x="650" y="41"/>
                  </a:lnTo>
                  <a:lnTo>
                    <a:pt x="678" y="52"/>
                  </a:lnTo>
                  <a:lnTo>
                    <a:pt x="691" y="59"/>
                  </a:lnTo>
                  <a:lnTo>
                    <a:pt x="703" y="65"/>
                  </a:lnTo>
                  <a:lnTo>
                    <a:pt x="715" y="73"/>
                  </a:lnTo>
                  <a:lnTo>
                    <a:pt x="727" y="81"/>
                  </a:lnTo>
                  <a:lnTo>
                    <a:pt x="739" y="90"/>
                  </a:lnTo>
                  <a:lnTo>
                    <a:pt x="748" y="99"/>
                  </a:lnTo>
                  <a:lnTo>
                    <a:pt x="759" y="109"/>
                  </a:lnTo>
                  <a:lnTo>
                    <a:pt x="767" y="120"/>
                  </a:lnTo>
                  <a:lnTo>
                    <a:pt x="776" y="130"/>
                  </a:lnTo>
                  <a:lnTo>
                    <a:pt x="785" y="142"/>
                  </a:lnTo>
                  <a:lnTo>
                    <a:pt x="792" y="155"/>
                  </a:lnTo>
                  <a:lnTo>
                    <a:pt x="798" y="168"/>
                  </a:lnTo>
                  <a:lnTo>
                    <a:pt x="804" y="181"/>
                  </a:lnTo>
                  <a:lnTo>
                    <a:pt x="809" y="194"/>
                  </a:lnTo>
                  <a:lnTo>
                    <a:pt x="813" y="207"/>
                  </a:lnTo>
                  <a:lnTo>
                    <a:pt x="817" y="221"/>
                  </a:lnTo>
                  <a:lnTo>
                    <a:pt x="821" y="245"/>
                  </a:lnTo>
                  <a:lnTo>
                    <a:pt x="824" y="268"/>
                  </a:lnTo>
                  <a:lnTo>
                    <a:pt x="620" y="268"/>
                  </a:lnTo>
                  <a:lnTo>
                    <a:pt x="619" y="253"/>
                  </a:lnTo>
                  <a:lnTo>
                    <a:pt x="617" y="240"/>
                  </a:lnTo>
                  <a:lnTo>
                    <a:pt x="614" y="226"/>
                  </a:lnTo>
                  <a:lnTo>
                    <a:pt x="609" y="212"/>
                  </a:lnTo>
                  <a:lnTo>
                    <a:pt x="603" y="197"/>
                  </a:lnTo>
                  <a:lnTo>
                    <a:pt x="594" y="183"/>
                  </a:lnTo>
                  <a:lnTo>
                    <a:pt x="585" y="170"/>
                  </a:lnTo>
                  <a:lnTo>
                    <a:pt x="574" y="159"/>
                  </a:lnTo>
                  <a:lnTo>
                    <a:pt x="561" y="149"/>
                  </a:lnTo>
                  <a:lnTo>
                    <a:pt x="547" y="140"/>
                  </a:lnTo>
                  <a:lnTo>
                    <a:pt x="533" y="133"/>
                  </a:lnTo>
                  <a:lnTo>
                    <a:pt x="519" y="127"/>
                  </a:lnTo>
                  <a:lnTo>
                    <a:pt x="497" y="122"/>
                  </a:lnTo>
                  <a:lnTo>
                    <a:pt x="477" y="118"/>
                  </a:lnTo>
                  <a:lnTo>
                    <a:pt x="455" y="115"/>
                  </a:lnTo>
                  <a:lnTo>
                    <a:pt x="433" y="114"/>
                  </a:lnTo>
                  <a:lnTo>
                    <a:pt x="408" y="115"/>
                  </a:lnTo>
                  <a:lnTo>
                    <a:pt x="384" y="119"/>
                  </a:lnTo>
                  <a:lnTo>
                    <a:pt x="359" y="124"/>
                  </a:lnTo>
                  <a:lnTo>
                    <a:pt x="337" y="130"/>
                  </a:lnTo>
                  <a:lnTo>
                    <a:pt x="319" y="139"/>
                  </a:lnTo>
                  <a:lnTo>
                    <a:pt x="302" y="149"/>
                  </a:lnTo>
                  <a:lnTo>
                    <a:pt x="286" y="159"/>
                  </a:lnTo>
                  <a:lnTo>
                    <a:pt x="272" y="172"/>
                  </a:lnTo>
                  <a:lnTo>
                    <a:pt x="259" y="187"/>
                  </a:lnTo>
                  <a:lnTo>
                    <a:pt x="248" y="203"/>
                  </a:lnTo>
                  <a:lnTo>
                    <a:pt x="239" y="220"/>
                  </a:lnTo>
                  <a:lnTo>
                    <a:pt x="231" y="238"/>
                  </a:lnTo>
                  <a:lnTo>
                    <a:pt x="225" y="257"/>
                  </a:lnTo>
                  <a:lnTo>
                    <a:pt x="219" y="276"/>
                  </a:lnTo>
                  <a:lnTo>
                    <a:pt x="215" y="294"/>
                  </a:lnTo>
                  <a:lnTo>
                    <a:pt x="211" y="313"/>
                  </a:lnTo>
                  <a:lnTo>
                    <a:pt x="208" y="334"/>
                  </a:lnTo>
                  <a:lnTo>
                    <a:pt x="205" y="353"/>
                  </a:lnTo>
                  <a:lnTo>
                    <a:pt x="204" y="373"/>
                  </a:lnTo>
                  <a:lnTo>
                    <a:pt x="204" y="394"/>
                  </a:lnTo>
                  <a:lnTo>
                    <a:pt x="204" y="410"/>
                  </a:lnTo>
                  <a:lnTo>
                    <a:pt x="205" y="427"/>
                  </a:lnTo>
                  <a:lnTo>
                    <a:pt x="209" y="459"/>
                  </a:lnTo>
                  <a:lnTo>
                    <a:pt x="215" y="491"/>
                  </a:lnTo>
                  <a:lnTo>
                    <a:pt x="223" y="522"/>
                  </a:lnTo>
                  <a:lnTo>
                    <a:pt x="229" y="541"/>
                  </a:lnTo>
                  <a:lnTo>
                    <a:pt x="239" y="560"/>
                  </a:lnTo>
                  <a:lnTo>
                    <a:pt x="249" y="577"/>
                  </a:lnTo>
                  <a:lnTo>
                    <a:pt x="262" y="592"/>
                  </a:lnTo>
                  <a:lnTo>
                    <a:pt x="277" y="606"/>
                  </a:lnTo>
                  <a:lnTo>
                    <a:pt x="293" y="619"/>
                  </a:lnTo>
                  <a:lnTo>
                    <a:pt x="310" y="630"/>
                  </a:lnTo>
                  <a:lnTo>
                    <a:pt x="328" y="638"/>
                  </a:lnTo>
                  <a:lnTo>
                    <a:pt x="354" y="646"/>
                  </a:lnTo>
                  <a:lnTo>
                    <a:pt x="380" y="652"/>
                  </a:lnTo>
                  <a:lnTo>
                    <a:pt x="405" y="656"/>
                  </a:lnTo>
                  <a:lnTo>
                    <a:pt x="419" y="657"/>
                  </a:lnTo>
                  <a:lnTo>
                    <a:pt x="433" y="658"/>
                  </a:lnTo>
                  <a:lnTo>
                    <a:pt x="457" y="657"/>
                  </a:lnTo>
                  <a:lnTo>
                    <a:pt x="479" y="653"/>
                  </a:lnTo>
                  <a:lnTo>
                    <a:pt x="501" y="649"/>
                  </a:lnTo>
                  <a:lnTo>
                    <a:pt x="523" y="644"/>
                  </a:lnTo>
                  <a:lnTo>
                    <a:pt x="537" y="638"/>
                  </a:lnTo>
                  <a:lnTo>
                    <a:pt x="549" y="631"/>
                  </a:lnTo>
                  <a:lnTo>
                    <a:pt x="562" y="623"/>
                  </a:lnTo>
                  <a:lnTo>
                    <a:pt x="573" y="614"/>
                  </a:lnTo>
                  <a:lnTo>
                    <a:pt x="584" y="604"/>
                  </a:lnTo>
                  <a:lnTo>
                    <a:pt x="593" y="592"/>
                  </a:lnTo>
                  <a:lnTo>
                    <a:pt x="601" y="581"/>
                  </a:lnTo>
                  <a:lnTo>
                    <a:pt x="607" y="567"/>
                  </a:lnTo>
                  <a:lnTo>
                    <a:pt x="615" y="549"/>
                  </a:lnTo>
                  <a:lnTo>
                    <a:pt x="620" y="529"/>
                  </a:lnTo>
                  <a:lnTo>
                    <a:pt x="622" y="509"/>
                  </a:lnTo>
                  <a:lnTo>
                    <a:pt x="623" y="489"/>
                  </a:lnTo>
                  <a:lnTo>
                    <a:pt x="828" y="489"/>
                  </a:lnTo>
                  <a:lnTo>
                    <a:pt x="827" y="506"/>
                  </a:lnTo>
                  <a:lnTo>
                    <a:pt x="825" y="524"/>
                  </a:lnTo>
                  <a:lnTo>
                    <a:pt x="822" y="541"/>
                  </a:lnTo>
                  <a:lnTo>
                    <a:pt x="819" y="558"/>
                  </a:lnTo>
                  <a:lnTo>
                    <a:pt x="815" y="571"/>
                  </a:lnTo>
                  <a:lnTo>
                    <a:pt x="810" y="585"/>
                  </a:lnTo>
                  <a:lnTo>
                    <a:pt x="805" y="598"/>
                  </a:lnTo>
                  <a:lnTo>
                    <a:pt x="800" y="610"/>
                  </a:lnTo>
                  <a:lnTo>
                    <a:pt x="793" y="622"/>
                  </a:lnTo>
                  <a:lnTo>
                    <a:pt x="786" y="634"/>
                  </a:lnTo>
                  <a:lnTo>
                    <a:pt x="778" y="645"/>
                  </a:lnTo>
                  <a:lnTo>
                    <a:pt x="770" y="656"/>
                  </a:lnTo>
                  <a:lnTo>
                    <a:pt x="760" y="666"/>
                  </a:lnTo>
                  <a:lnTo>
                    <a:pt x="750" y="676"/>
                  </a:lnTo>
                  <a:lnTo>
                    <a:pt x="741" y="684"/>
                  </a:lnTo>
                  <a:lnTo>
                    <a:pt x="730" y="693"/>
                  </a:lnTo>
                  <a:lnTo>
                    <a:pt x="718" y="700"/>
                  </a:lnTo>
                  <a:lnTo>
                    <a:pt x="708" y="708"/>
                  </a:lnTo>
                  <a:lnTo>
                    <a:pt x="695" y="714"/>
                  </a:lnTo>
                  <a:lnTo>
                    <a:pt x="683" y="720"/>
                  </a:lnTo>
                  <a:lnTo>
                    <a:pt x="653" y="731"/>
                  </a:lnTo>
                  <a:lnTo>
                    <a:pt x="623" y="741"/>
                  </a:lnTo>
                  <a:lnTo>
                    <a:pt x="593" y="751"/>
                  </a:lnTo>
                  <a:lnTo>
                    <a:pt x="562" y="757"/>
                  </a:lnTo>
                  <a:lnTo>
                    <a:pt x="530" y="764"/>
                  </a:lnTo>
                  <a:lnTo>
                    <a:pt x="498" y="768"/>
                  </a:lnTo>
                  <a:lnTo>
                    <a:pt x="466" y="770"/>
                  </a:lnTo>
                  <a:lnTo>
                    <a:pt x="433" y="771"/>
                  </a:lnTo>
                  <a:lnTo>
                    <a:pt x="407" y="770"/>
                  </a:lnTo>
                  <a:lnTo>
                    <a:pt x="382" y="769"/>
                  </a:lnTo>
                  <a:lnTo>
                    <a:pt x="357" y="767"/>
                  </a:lnTo>
                  <a:lnTo>
                    <a:pt x="332" y="764"/>
                  </a:lnTo>
                  <a:lnTo>
                    <a:pt x="307" y="759"/>
                  </a:lnTo>
                  <a:lnTo>
                    <a:pt x="283" y="754"/>
                  </a:lnTo>
                  <a:lnTo>
                    <a:pt x="259" y="748"/>
                  </a:lnTo>
                  <a:lnTo>
                    <a:pt x="235" y="741"/>
                  </a:lnTo>
                  <a:lnTo>
                    <a:pt x="218" y="735"/>
                  </a:lnTo>
                  <a:lnTo>
                    <a:pt x="201" y="727"/>
                  </a:lnTo>
                  <a:lnTo>
                    <a:pt x="184" y="720"/>
                  </a:lnTo>
                  <a:lnTo>
                    <a:pt x="168" y="711"/>
                  </a:lnTo>
                  <a:lnTo>
                    <a:pt x="152" y="702"/>
                  </a:lnTo>
                  <a:lnTo>
                    <a:pt x="137" y="692"/>
                  </a:lnTo>
                  <a:lnTo>
                    <a:pt x="122" y="680"/>
                  </a:lnTo>
                  <a:lnTo>
                    <a:pt x="108" y="668"/>
                  </a:lnTo>
                  <a:lnTo>
                    <a:pt x="94" y="657"/>
                  </a:lnTo>
                  <a:lnTo>
                    <a:pt x="83" y="643"/>
                  </a:lnTo>
                  <a:lnTo>
                    <a:pt x="71" y="629"/>
                  </a:lnTo>
                  <a:lnTo>
                    <a:pt x="60" y="614"/>
                  </a:lnTo>
                  <a:lnTo>
                    <a:pt x="49" y="599"/>
                  </a:lnTo>
                  <a:lnTo>
                    <a:pt x="41" y="583"/>
                  </a:lnTo>
                  <a:lnTo>
                    <a:pt x="33" y="567"/>
                  </a:lnTo>
                  <a:lnTo>
                    <a:pt x="27" y="550"/>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45" name="Freeform 18"/>
            <p:cNvSpPr>
              <a:spLocks/>
            </p:cNvSpPr>
            <p:nvPr/>
          </p:nvSpPr>
          <p:spPr bwMode="gray">
            <a:xfrm>
              <a:off x="7624763" y="441325"/>
              <a:ext cx="44450" cy="114300"/>
            </a:xfrm>
            <a:custGeom>
              <a:avLst/>
              <a:gdLst>
                <a:gd name="T0" fmla="*/ 2147483647 w 180"/>
                <a:gd name="T1" fmla="*/ 2147483647 h 464"/>
                <a:gd name="T2" fmla="*/ 0 w 180"/>
                <a:gd name="T3" fmla="*/ 2147483647 h 464"/>
                <a:gd name="T4" fmla="*/ 0 w 180"/>
                <a:gd name="T5" fmla="*/ 2147483647 h 464"/>
                <a:gd name="T6" fmla="*/ 2147483647 w 180"/>
                <a:gd name="T7" fmla="*/ 2147483647 h 464"/>
                <a:gd name="T8" fmla="*/ 2147483647 w 180"/>
                <a:gd name="T9" fmla="*/ 2147483647 h 464"/>
                <a:gd name="T10" fmla="*/ 2147483647 w 180"/>
                <a:gd name="T11" fmla="*/ 2147483647 h 464"/>
                <a:gd name="T12" fmla="*/ 2147483647 w 180"/>
                <a:gd name="T13" fmla="*/ 2147483647 h 464"/>
                <a:gd name="T14" fmla="*/ 2147483647 w 180"/>
                <a:gd name="T15" fmla="*/ 2147483647 h 464"/>
                <a:gd name="T16" fmla="*/ 2147483647 w 180"/>
                <a:gd name="T17" fmla="*/ 2147483647 h 464"/>
                <a:gd name="T18" fmla="*/ 2147483647 w 180"/>
                <a:gd name="T19" fmla="*/ 2147483647 h 464"/>
                <a:gd name="T20" fmla="*/ 2147483647 w 180"/>
                <a:gd name="T21" fmla="*/ 2147483647 h 464"/>
                <a:gd name="T22" fmla="*/ 2147483647 w 180"/>
                <a:gd name="T23" fmla="*/ 2147483647 h 464"/>
                <a:gd name="T24" fmla="*/ 2147483647 w 180"/>
                <a:gd name="T25" fmla="*/ 2147483647 h 464"/>
                <a:gd name="T26" fmla="*/ 2147483647 w 180"/>
                <a:gd name="T27" fmla="*/ 2147483647 h 464"/>
                <a:gd name="T28" fmla="*/ 2147483647 w 180"/>
                <a:gd name="T29" fmla="*/ 2147483647 h 464"/>
                <a:gd name="T30" fmla="*/ 2147483647 w 180"/>
                <a:gd name="T31" fmla="*/ 2147483647 h 464"/>
                <a:gd name="T32" fmla="*/ 2147483647 w 180"/>
                <a:gd name="T33" fmla="*/ 2147483647 h 464"/>
                <a:gd name="T34" fmla="*/ 2147483647 w 180"/>
                <a:gd name="T35" fmla="*/ 2147483647 h 464"/>
                <a:gd name="T36" fmla="*/ 2147483647 w 180"/>
                <a:gd name="T37" fmla="*/ 0 h 464"/>
                <a:gd name="T38" fmla="*/ 2147483647 w 180"/>
                <a:gd name="T39" fmla="*/ 2147483647 h 4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
                <a:gd name="T61" fmla="*/ 0 h 464"/>
                <a:gd name="T62" fmla="*/ 180 w 180"/>
                <a:gd name="T63" fmla="*/ 464 h 4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 h="464">
                  <a:moveTo>
                    <a:pt x="173" y="1"/>
                  </a:moveTo>
                  <a:lnTo>
                    <a:pt x="0" y="17"/>
                  </a:lnTo>
                  <a:lnTo>
                    <a:pt x="0" y="43"/>
                  </a:lnTo>
                  <a:lnTo>
                    <a:pt x="5" y="43"/>
                  </a:lnTo>
                  <a:lnTo>
                    <a:pt x="29" y="46"/>
                  </a:lnTo>
                  <a:lnTo>
                    <a:pt x="46" y="48"/>
                  </a:lnTo>
                  <a:lnTo>
                    <a:pt x="58" y="53"/>
                  </a:lnTo>
                  <a:lnTo>
                    <a:pt x="63" y="55"/>
                  </a:lnTo>
                  <a:lnTo>
                    <a:pt x="66" y="57"/>
                  </a:lnTo>
                  <a:lnTo>
                    <a:pt x="69" y="60"/>
                  </a:lnTo>
                  <a:lnTo>
                    <a:pt x="72" y="63"/>
                  </a:lnTo>
                  <a:lnTo>
                    <a:pt x="73" y="68"/>
                  </a:lnTo>
                  <a:lnTo>
                    <a:pt x="74" y="73"/>
                  </a:lnTo>
                  <a:lnTo>
                    <a:pt x="75" y="85"/>
                  </a:lnTo>
                  <a:lnTo>
                    <a:pt x="75" y="102"/>
                  </a:lnTo>
                  <a:lnTo>
                    <a:pt x="75" y="464"/>
                  </a:lnTo>
                  <a:lnTo>
                    <a:pt x="180" y="464"/>
                  </a:lnTo>
                  <a:lnTo>
                    <a:pt x="180" y="0"/>
                  </a:lnTo>
                  <a:lnTo>
                    <a:pt x="173" y="1"/>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46" name="Freeform 20"/>
            <p:cNvSpPr>
              <a:spLocks/>
            </p:cNvSpPr>
            <p:nvPr/>
          </p:nvSpPr>
          <p:spPr bwMode="gray">
            <a:xfrm>
              <a:off x="7693025" y="474663"/>
              <a:ext cx="88900" cy="80962"/>
            </a:xfrm>
            <a:custGeom>
              <a:avLst/>
              <a:gdLst>
                <a:gd name="T0" fmla="*/ 2147483647 w 366"/>
                <a:gd name="T1" fmla="*/ 2147483647 h 327"/>
                <a:gd name="T2" fmla="*/ 2147483647 w 366"/>
                <a:gd name="T3" fmla="*/ 2147483647 h 327"/>
                <a:gd name="T4" fmla="*/ 2147483647 w 366"/>
                <a:gd name="T5" fmla="*/ 2147483647 h 327"/>
                <a:gd name="T6" fmla="*/ 2147483647 w 366"/>
                <a:gd name="T7" fmla="*/ 2147483647 h 327"/>
                <a:gd name="T8" fmla="*/ 2147483647 w 366"/>
                <a:gd name="T9" fmla="*/ 2147483647 h 327"/>
                <a:gd name="T10" fmla="*/ 2147483647 w 366"/>
                <a:gd name="T11" fmla="*/ 2147483647 h 327"/>
                <a:gd name="T12" fmla="*/ 2147483647 w 366"/>
                <a:gd name="T13" fmla="*/ 2147483647 h 327"/>
                <a:gd name="T14" fmla="*/ 2147483647 w 366"/>
                <a:gd name="T15" fmla="*/ 0 h 327"/>
                <a:gd name="T16" fmla="*/ 0 w 366"/>
                <a:gd name="T17" fmla="*/ 2147483647 h 327"/>
                <a:gd name="T18" fmla="*/ 2147483647 w 366"/>
                <a:gd name="T19" fmla="*/ 2147483647 h 327"/>
                <a:gd name="T20" fmla="*/ 2147483647 w 366"/>
                <a:gd name="T21" fmla="*/ 2147483647 h 327"/>
                <a:gd name="T22" fmla="*/ 2147483647 w 366"/>
                <a:gd name="T23" fmla="*/ 2147483647 h 327"/>
                <a:gd name="T24" fmla="*/ 2147483647 w 366"/>
                <a:gd name="T25" fmla="*/ 2147483647 h 327"/>
                <a:gd name="T26" fmla="*/ 2147483647 w 366"/>
                <a:gd name="T27" fmla="*/ 2147483647 h 327"/>
                <a:gd name="T28" fmla="*/ 2147483647 w 366"/>
                <a:gd name="T29" fmla="*/ 2147483647 h 327"/>
                <a:gd name="T30" fmla="*/ 2147483647 w 366"/>
                <a:gd name="T31" fmla="*/ 2147483647 h 327"/>
                <a:gd name="T32" fmla="*/ 2147483647 w 366"/>
                <a:gd name="T33" fmla="*/ 2147483647 h 327"/>
                <a:gd name="T34" fmla="*/ 2147483647 w 366"/>
                <a:gd name="T35" fmla="*/ 2147483647 h 327"/>
                <a:gd name="T36" fmla="*/ 2147483647 w 366"/>
                <a:gd name="T37" fmla="*/ 2147483647 h 327"/>
                <a:gd name="T38" fmla="*/ 2147483647 w 366"/>
                <a:gd name="T39" fmla="*/ 2147483647 h 327"/>
                <a:gd name="T40" fmla="*/ 2147483647 w 366"/>
                <a:gd name="T41" fmla="*/ 2147483647 h 327"/>
                <a:gd name="T42" fmla="*/ 2147483647 w 366"/>
                <a:gd name="T43" fmla="*/ 2147483647 h 327"/>
                <a:gd name="T44" fmla="*/ 2147483647 w 366"/>
                <a:gd name="T45" fmla="*/ 2147483647 h 327"/>
                <a:gd name="T46" fmla="*/ 2147483647 w 366"/>
                <a:gd name="T47" fmla="*/ 2147483647 h 327"/>
                <a:gd name="T48" fmla="*/ 2147483647 w 366"/>
                <a:gd name="T49" fmla="*/ 2147483647 h 327"/>
                <a:gd name="T50" fmla="*/ 2147483647 w 366"/>
                <a:gd name="T51" fmla="*/ 2147483647 h 327"/>
                <a:gd name="T52" fmla="*/ 2147483647 w 366"/>
                <a:gd name="T53" fmla="*/ 2147483647 h 327"/>
                <a:gd name="T54" fmla="*/ 2147483647 w 366"/>
                <a:gd name="T55" fmla="*/ 2147483647 h 327"/>
                <a:gd name="T56" fmla="*/ 2147483647 w 366"/>
                <a:gd name="T57" fmla="*/ 2147483647 h 327"/>
                <a:gd name="T58" fmla="*/ 2147483647 w 366"/>
                <a:gd name="T59" fmla="*/ 2147483647 h 327"/>
                <a:gd name="T60" fmla="*/ 2147483647 w 366"/>
                <a:gd name="T61" fmla="*/ 2147483647 h 327"/>
                <a:gd name="T62" fmla="*/ 2147483647 w 366"/>
                <a:gd name="T63" fmla="*/ 2147483647 h 327"/>
                <a:gd name="T64" fmla="*/ 2147483647 w 366"/>
                <a:gd name="T65" fmla="*/ 2147483647 h 327"/>
                <a:gd name="T66" fmla="*/ 2147483647 w 366"/>
                <a:gd name="T67" fmla="*/ 2147483647 h 327"/>
                <a:gd name="T68" fmla="*/ 2147483647 w 366"/>
                <a:gd name="T69" fmla="*/ 2147483647 h 327"/>
                <a:gd name="T70" fmla="*/ 2147483647 w 366"/>
                <a:gd name="T71" fmla="*/ 2147483647 h 327"/>
                <a:gd name="T72" fmla="*/ 2147483647 w 366"/>
                <a:gd name="T73" fmla="*/ 2147483647 h 327"/>
                <a:gd name="T74" fmla="*/ 2147483647 w 366"/>
                <a:gd name="T75" fmla="*/ 2147483647 h 327"/>
                <a:gd name="T76" fmla="*/ 2147483647 w 366"/>
                <a:gd name="T77" fmla="*/ 2147483647 h 327"/>
                <a:gd name="T78" fmla="*/ 2147483647 w 366"/>
                <a:gd name="T79" fmla="*/ 2147483647 h 327"/>
                <a:gd name="T80" fmla="*/ 2147483647 w 366"/>
                <a:gd name="T81" fmla="*/ 2147483647 h 3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6"/>
                <a:gd name="T124" fmla="*/ 0 h 327"/>
                <a:gd name="T125" fmla="*/ 366 w 366"/>
                <a:gd name="T126" fmla="*/ 327 h 3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6" h="327">
                  <a:moveTo>
                    <a:pt x="269" y="1"/>
                  </a:moveTo>
                  <a:lnTo>
                    <a:pt x="269" y="1"/>
                  </a:lnTo>
                  <a:lnTo>
                    <a:pt x="257" y="2"/>
                  </a:lnTo>
                  <a:lnTo>
                    <a:pt x="246" y="3"/>
                  </a:lnTo>
                  <a:lnTo>
                    <a:pt x="236" y="5"/>
                  </a:lnTo>
                  <a:lnTo>
                    <a:pt x="226" y="9"/>
                  </a:lnTo>
                  <a:lnTo>
                    <a:pt x="216" y="12"/>
                  </a:lnTo>
                  <a:lnTo>
                    <a:pt x="207" y="16"/>
                  </a:lnTo>
                  <a:lnTo>
                    <a:pt x="199" y="21"/>
                  </a:lnTo>
                  <a:lnTo>
                    <a:pt x="191" y="27"/>
                  </a:lnTo>
                  <a:lnTo>
                    <a:pt x="177" y="37"/>
                  </a:lnTo>
                  <a:lnTo>
                    <a:pt x="166" y="49"/>
                  </a:lnTo>
                  <a:lnTo>
                    <a:pt x="156" y="61"/>
                  </a:lnTo>
                  <a:lnTo>
                    <a:pt x="148" y="72"/>
                  </a:lnTo>
                  <a:lnTo>
                    <a:pt x="148" y="0"/>
                  </a:lnTo>
                  <a:lnTo>
                    <a:pt x="0" y="24"/>
                  </a:lnTo>
                  <a:lnTo>
                    <a:pt x="0" y="48"/>
                  </a:lnTo>
                  <a:lnTo>
                    <a:pt x="7" y="48"/>
                  </a:lnTo>
                  <a:lnTo>
                    <a:pt x="22" y="49"/>
                  </a:lnTo>
                  <a:lnTo>
                    <a:pt x="34" y="51"/>
                  </a:lnTo>
                  <a:lnTo>
                    <a:pt x="43" y="55"/>
                  </a:lnTo>
                  <a:lnTo>
                    <a:pt x="47" y="57"/>
                  </a:lnTo>
                  <a:lnTo>
                    <a:pt x="51" y="59"/>
                  </a:lnTo>
                  <a:lnTo>
                    <a:pt x="53" y="62"/>
                  </a:lnTo>
                  <a:lnTo>
                    <a:pt x="56" y="66"/>
                  </a:lnTo>
                  <a:lnTo>
                    <a:pt x="59" y="75"/>
                  </a:lnTo>
                  <a:lnTo>
                    <a:pt x="60" y="87"/>
                  </a:lnTo>
                  <a:lnTo>
                    <a:pt x="61" y="101"/>
                  </a:lnTo>
                  <a:lnTo>
                    <a:pt x="61" y="327"/>
                  </a:lnTo>
                  <a:lnTo>
                    <a:pt x="148" y="327"/>
                  </a:lnTo>
                  <a:lnTo>
                    <a:pt x="148" y="160"/>
                  </a:lnTo>
                  <a:lnTo>
                    <a:pt x="149" y="152"/>
                  </a:lnTo>
                  <a:lnTo>
                    <a:pt x="150" y="143"/>
                  </a:lnTo>
                  <a:lnTo>
                    <a:pt x="152" y="135"/>
                  </a:lnTo>
                  <a:lnTo>
                    <a:pt x="155" y="126"/>
                  </a:lnTo>
                  <a:lnTo>
                    <a:pt x="160" y="118"/>
                  </a:lnTo>
                  <a:lnTo>
                    <a:pt x="164" y="109"/>
                  </a:lnTo>
                  <a:lnTo>
                    <a:pt x="169" y="101"/>
                  </a:lnTo>
                  <a:lnTo>
                    <a:pt x="175" y="93"/>
                  </a:lnTo>
                  <a:lnTo>
                    <a:pt x="181" y="86"/>
                  </a:lnTo>
                  <a:lnTo>
                    <a:pt x="187" y="79"/>
                  </a:lnTo>
                  <a:lnTo>
                    <a:pt x="195" y="74"/>
                  </a:lnTo>
                  <a:lnTo>
                    <a:pt x="202" y="68"/>
                  </a:lnTo>
                  <a:lnTo>
                    <a:pt x="210" y="64"/>
                  </a:lnTo>
                  <a:lnTo>
                    <a:pt x="218" y="61"/>
                  </a:lnTo>
                  <a:lnTo>
                    <a:pt x="226" y="59"/>
                  </a:lnTo>
                  <a:lnTo>
                    <a:pt x="234" y="59"/>
                  </a:lnTo>
                  <a:lnTo>
                    <a:pt x="242" y="59"/>
                  </a:lnTo>
                  <a:lnTo>
                    <a:pt x="248" y="60"/>
                  </a:lnTo>
                  <a:lnTo>
                    <a:pt x="255" y="62"/>
                  </a:lnTo>
                  <a:lnTo>
                    <a:pt x="259" y="65"/>
                  </a:lnTo>
                  <a:lnTo>
                    <a:pt x="263" y="68"/>
                  </a:lnTo>
                  <a:lnTo>
                    <a:pt x="267" y="73"/>
                  </a:lnTo>
                  <a:lnTo>
                    <a:pt x="270" y="78"/>
                  </a:lnTo>
                  <a:lnTo>
                    <a:pt x="272" y="83"/>
                  </a:lnTo>
                  <a:lnTo>
                    <a:pt x="276" y="96"/>
                  </a:lnTo>
                  <a:lnTo>
                    <a:pt x="277" y="112"/>
                  </a:lnTo>
                  <a:lnTo>
                    <a:pt x="278" y="130"/>
                  </a:lnTo>
                  <a:lnTo>
                    <a:pt x="278" y="151"/>
                  </a:lnTo>
                  <a:lnTo>
                    <a:pt x="278" y="327"/>
                  </a:lnTo>
                  <a:lnTo>
                    <a:pt x="366" y="327"/>
                  </a:lnTo>
                  <a:lnTo>
                    <a:pt x="366" y="101"/>
                  </a:lnTo>
                  <a:lnTo>
                    <a:pt x="366" y="89"/>
                  </a:lnTo>
                  <a:lnTo>
                    <a:pt x="365" y="78"/>
                  </a:lnTo>
                  <a:lnTo>
                    <a:pt x="363" y="67"/>
                  </a:lnTo>
                  <a:lnTo>
                    <a:pt x="359" y="58"/>
                  </a:lnTo>
                  <a:lnTo>
                    <a:pt x="356" y="49"/>
                  </a:lnTo>
                  <a:lnTo>
                    <a:pt x="352" y="41"/>
                  </a:lnTo>
                  <a:lnTo>
                    <a:pt x="347" y="33"/>
                  </a:lnTo>
                  <a:lnTo>
                    <a:pt x="341" y="27"/>
                  </a:lnTo>
                  <a:lnTo>
                    <a:pt x="335" y="21"/>
                  </a:lnTo>
                  <a:lnTo>
                    <a:pt x="327" y="16"/>
                  </a:lnTo>
                  <a:lnTo>
                    <a:pt x="320" y="12"/>
                  </a:lnTo>
                  <a:lnTo>
                    <a:pt x="310" y="7"/>
                  </a:lnTo>
                  <a:lnTo>
                    <a:pt x="302" y="5"/>
                  </a:lnTo>
                  <a:lnTo>
                    <a:pt x="291" y="3"/>
                  </a:lnTo>
                  <a:lnTo>
                    <a:pt x="280" y="2"/>
                  </a:lnTo>
                  <a:lnTo>
                    <a:pt x="269" y="1"/>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47" name="Freeform 22"/>
            <p:cNvSpPr>
              <a:spLocks/>
            </p:cNvSpPr>
            <p:nvPr/>
          </p:nvSpPr>
          <p:spPr bwMode="gray">
            <a:xfrm>
              <a:off x="7807325" y="474663"/>
              <a:ext cx="61913" cy="82550"/>
            </a:xfrm>
            <a:custGeom>
              <a:avLst/>
              <a:gdLst>
                <a:gd name="T0" fmla="*/ 2147483647 w 245"/>
                <a:gd name="T1" fmla="*/ 2147483647 h 334"/>
                <a:gd name="T2" fmla="*/ 2147483647 w 245"/>
                <a:gd name="T3" fmla="*/ 2147483647 h 334"/>
                <a:gd name="T4" fmla="*/ 2147483647 w 245"/>
                <a:gd name="T5" fmla="*/ 2147483647 h 334"/>
                <a:gd name="T6" fmla="*/ 2147483647 w 245"/>
                <a:gd name="T7" fmla="*/ 2147483647 h 334"/>
                <a:gd name="T8" fmla="*/ 2147483647 w 245"/>
                <a:gd name="T9" fmla="*/ 2147483647 h 334"/>
                <a:gd name="T10" fmla="*/ 2147483647 w 245"/>
                <a:gd name="T11" fmla="*/ 2147483647 h 334"/>
                <a:gd name="T12" fmla="*/ 2147483647 w 245"/>
                <a:gd name="T13" fmla="*/ 2147483647 h 334"/>
                <a:gd name="T14" fmla="*/ 2147483647 w 245"/>
                <a:gd name="T15" fmla="*/ 2147483647 h 334"/>
                <a:gd name="T16" fmla="*/ 2147483647 w 245"/>
                <a:gd name="T17" fmla="*/ 2147483647 h 334"/>
                <a:gd name="T18" fmla="*/ 2147483647 w 245"/>
                <a:gd name="T19" fmla="*/ 2147483647 h 334"/>
                <a:gd name="T20" fmla="*/ 2147483647 w 245"/>
                <a:gd name="T21" fmla="*/ 2147483647 h 334"/>
                <a:gd name="T22" fmla="*/ 2147483647 w 245"/>
                <a:gd name="T23" fmla="*/ 2147483647 h 334"/>
                <a:gd name="T24" fmla="*/ 2147483647 w 245"/>
                <a:gd name="T25" fmla="*/ 2147483647 h 334"/>
                <a:gd name="T26" fmla="*/ 2147483647 w 245"/>
                <a:gd name="T27" fmla="*/ 2147483647 h 334"/>
                <a:gd name="T28" fmla="*/ 2147483647 w 245"/>
                <a:gd name="T29" fmla="*/ 2147483647 h 334"/>
                <a:gd name="T30" fmla="*/ 2147483647 w 245"/>
                <a:gd name="T31" fmla="*/ 2147483647 h 334"/>
                <a:gd name="T32" fmla="*/ 2147483647 w 245"/>
                <a:gd name="T33" fmla="*/ 2147483647 h 334"/>
                <a:gd name="T34" fmla="*/ 0 w 245"/>
                <a:gd name="T35" fmla="*/ 2147483647 h 334"/>
                <a:gd name="T36" fmla="*/ 2147483647 w 245"/>
                <a:gd name="T37" fmla="*/ 2147483647 h 334"/>
                <a:gd name="T38" fmla="*/ 2147483647 w 245"/>
                <a:gd name="T39" fmla="*/ 2147483647 h 334"/>
                <a:gd name="T40" fmla="*/ 2147483647 w 245"/>
                <a:gd name="T41" fmla="*/ 2147483647 h 334"/>
                <a:gd name="T42" fmla="*/ 2147483647 w 245"/>
                <a:gd name="T43" fmla="*/ 2147483647 h 334"/>
                <a:gd name="T44" fmla="*/ 2147483647 w 245"/>
                <a:gd name="T45" fmla="*/ 2147483647 h 334"/>
                <a:gd name="T46" fmla="*/ 2147483647 w 245"/>
                <a:gd name="T47" fmla="*/ 2147483647 h 334"/>
                <a:gd name="T48" fmla="*/ 2147483647 w 245"/>
                <a:gd name="T49" fmla="*/ 2147483647 h 334"/>
                <a:gd name="T50" fmla="*/ 2147483647 w 245"/>
                <a:gd name="T51" fmla="*/ 2147483647 h 334"/>
                <a:gd name="T52" fmla="*/ 2147483647 w 245"/>
                <a:gd name="T53" fmla="*/ 2147483647 h 334"/>
                <a:gd name="T54" fmla="*/ 2147483647 w 245"/>
                <a:gd name="T55" fmla="*/ 2147483647 h 334"/>
                <a:gd name="T56" fmla="*/ 2147483647 w 245"/>
                <a:gd name="T57" fmla="*/ 2147483647 h 334"/>
                <a:gd name="T58" fmla="*/ 2147483647 w 245"/>
                <a:gd name="T59" fmla="*/ 2147483647 h 334"/>
                <a:gd name="T60" fmla="*/ 2147483647 w 245"/>
                <a:gd name="T61" fmla="*/ 2147483647 h 334"/>
                <a:gd name="T62" fmla="*/ 2147483647 w 245"/>
                <a:gd name="T63" fmla="*/ 2147483647 h 334"/>
                <a:gd name="T64" fmla="*/ 2147483647 w 245"/>
                <a:gd name="T65" fmla="*/ 2147483647 h 334"/>
                <a:gd name="T66" fmla="*/ 2147483647 w 245"/>
                <a:gd name="T67" fmla="*/ 2147483647 h 334"/>
                <a:gd name="T68" fmla="*/ 2147483647 w 245"/>
                <a:gd name="T69" fmla="*/ 2147483647 h 334"/>
                <a:gd name="T70" fmla="*/ 2147483647 w 245"/>
                <a:gd name="T71" fmla="*/ 2147483647 h 334"/>
                <a:gd name="T72" fmla="*/ 2147483647 w 245"/>
                <a:gd name="T73" fmla="*/ 2147483647 h 334"/>
                <a:gd name="T74" fmla="*/ 2147483647 w 245"/>
                <a:gd name="T75" fmla="*/ 2147483647 h 334"/>
                <a:gd name="T76" fmla="*/ 2147483647 w 245"/>
                <a:gd name="T77" fmla="*/ 2147483647 h 334"/>
                <a:gd name="T78" fmla="*/ 2147483647 w 245"/>
                <a:gd name="T79" fmla="*/ 2147483647 h 334"/>
                <a:gd name="T80" fmla="*/ 2147483647 w 245"/>
                <a:gd name="T81" fmla="*/ 2147483647 h 334"/>
                <a:gd name="T82" fmla="*/ 2147483647 w 245"/>
                <a:gd name="T83" fmla="*/ 2147483647 h 334"/>
                <a:gd name="T84" fmla="*/ 2147483647 w 245"/>
                <a:gd name="T85" fmla="*/ 2147483647 h 334"/>
                <a:gd name="T86" fmla="*/ 2147483647 w 245"/>
                <a:gd name="T87" fmla="*/ 2147483647 h 3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5"/>
                <a:gd name="T133" fmla="*/ 0 h 334"/>
                <a:gd name="T134" fmla="*/ 245 w 245"/>
                <a:gd name="T135" fmla="*/ 334 h 3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5" h="334">
                  <a:moveTo>
                    <a:pt x="145" y="127"/>
                  </a:moveTo>
                  <a:lnTo>
                    <a:pt x="145" y="127"/>
                  </a:lnTo>
                  <a:lnTo>
                    <a:pt x="120" y="115"/>
                  </a:lnTo>
                  <a:lnTo>
                    <a:pt x="109" y="108"/>
                  </a:lnTo>
                  <a:lnTo>
                    <a:pt x="100" y="102"/>
                  </a:lnTo>
                  <a:lnTo>
                    <a:pt x="91" y="95"/>
                  </a:lnTo>
                  <a:lnTo>
                    <a:pt x="86" y="88"/>
                  </a:lnTo>
                  <a:lnTo>
                    <a:pt x="82" y="80"/>
                  </a:lnTo>
                  <a:lnTo>
                    <a:pt x="81" y="76"/>
                  </a:lnTo>
                  <a:lnTo>
                    <a:pt x="81" y="72"/>
                  </a:lnTo>
                  <a:lnTo>
                    <a:pt x="81" y="67"/>
                  </a:lnTo>
                  <a:lnTo>
                    <a:pt x="82" y="63"/>
                  </a:lnTo>
                  <a:lnTo>
                    <a:pt x="84" y="59"/>
                  </a:lnTo>
                  <a:lnTo>
                    <a:pt x="86" y="56"/>
                  </a:lnTo>
                  <a:lnTo>
                    <a:pt x="91" y="50"/>
                  </a:lnTo>
                  <a:lnTo>
                    <a:pt x="99" y="47"/>
                  </a:lnTo>
                  <a:lnTo>
                    <a:pt x="106" y="44"/>
                  </a:lnTo>
                  <a:lnTo>
                    <a:pt x="114" y="43"/>
                  </a:lnTo>
                  <a:lnTo>
                    <a:pt x="127" y="42"/>
                  </a:lnTo>
                  <a:lnTo>
                    <a:pt x="140" y="43"/>
                  </a:lnTo>
                  <a:lnTo>
                    <a:pt x="153" y="45"/>
                  </a:lnTo>
                  <a:lnTo>
                    <a:pt x="165" y="48"/>
                  </a:lnTo>
                  <a:lnTo>
                    <a:pt x="176" y="52"/>
                  </a:lnTo>
                  <a:lnTo>
                    <a:pt x="186" y="58"/>
                  </a:lnTo>
                  <a:lnTo>
                    <a:pt x="195" y="62"/>
                  </a:lnTo>
                  <a:lnTo>
                    <a:pt x="209" y="70"/>
                  </a:lnTo>
                  <a:lnTo>
                    <a:pt x="223" y="78"/>
                  </a:lnTo>
                  <a:lnTo>
                    <a:pt x="223" y="67"/>
                  </a:lnTo>
                  <a:lnTo>
                    <a:pt x="223" y="13"/>
                  </a:lnTo>
                  <a:lnTo>
                    <a:pt x="211" y="11"/>
                  </a:lnTo>
                  <a:lnTo>
                    <a:pt x="197" y="8"/>
                  </a:lnTo>
                  <a:lnTo>
                    <a:pt x="179" y="4"/>
                  </a:lnTo>
                  <a:lnTo>
                    <a:pt x="156" y="1"/>
                  </a:lnTo>
                  <a:lnTo>
                    <a:pt x="132" y="0"/>
                  </a:lnTo>
                  <a:lnTo>
                    <a:pt x="117" y="1"/>
                  </a:lnTo>
                  <a:lnTo>
                    <a:pt x="103" y="2"/>
                  </a:lnTo>
                  <a:lnTo>
                    <a:pt x="89" y="4"/>
                  </a:lnTo>
                  <a:lnTo>
                    <a:pt x="76" y="6"/>
                  </a:lnTo>
                  <a:lnTo>
                    <a:pt x="65" y="11"/>
                  </a:lnTo>
                  <a:lnTo>
                    <a:pt x="54" y="15"/>
                  </a:lnTo>
                  <a:lnTo>
                    <a:pt x="44" y="19"/>
                  </a:lnTo>
                  <a:lnTo>
                    <a:pt x="35" y="26"/>
                  </a:lnTo>
                  <a:lnTo>
                    <a:pt x="27" y="32"/>
                  </a:lnTo>
                  <a:lnTo>
                    <a:pt x="20" y="39"/>
                  </a:lnTo>
                  <a:lnTo>
                    <a:pt x="14" y="47"/>
                  </a:lnTo>
                  <a:lnTo>
                    <a:pt x="9" y="56"/>
                  </a:lnTo>
                  <a:lnTo>
                    <a:pt x="6" y="64"/>
                  </a:lnTo>
                  <a:lnTo>
                    <a:pt x="3" y="74"/>
                  </a:lnTo>
                  <a:lnTo>
                    <a:pt x="0" y="85"/>
                  </a:lnTo>
                  <a:lnTo>
                    <a:pt x="0" y="95"/>
                  </a:lnTo>
                  <a:lnTo>
                    <a:pt x="0" y="105"/>
                  </a:lnTo>
                  <a:lnTo>
                    <a:pt x="3" y="113"/>
                  </a:lnTo>
                  <a:lnTo>
                    <a:pt x="6" y="122"/>
                  </a:lnTo>
                  <a:lnTo>
                    <a:pt x="9" y="131"/>
                  </a:lnTo>
                  <a:lnTo>
                    <a:pt x="13" y="137"/>
                  </a:lnTo>
                  <a:lnTo>
                    <a:pt x="19" y="144"/>
                  </a:lnTo>
                  <a:lnTo>
                    <a:pt x="25" y="151"/>
                  </a:lnTo>
                  <a:lnTo>
                    <a:pt x="31" y="157"/>
                  </a:lnTo>
                  <a:lnTo>
                    <a:pt x="46" y="168"/>
                  </a:lnTo>
                  <a:lnTo>
                    <a:pt x="62" y="178"/>
                  </a:lnTo>
                  <a:lnTo>
                    <a:pt x="79" y="187"/>
                  </a:lnTo>
                  <a:lnTo>
                    <a:pt x="97" y="196"/>
                  </a:lnTo>
                  <a:lnTo>
                    <a:pt x="122" y="209"/>
                  </a:lnTo>
                  <a:lnTo>
                    <a:pt x="134" y="215"/>
                  </a:lnTo>
                  <a:lnTo>
                    <a:pt x="144" y="221"/>
                  </a:lnTo>
                  <a:lnTo>
                    <a:pt x="152" y="229"/>
                  </a:lnTo>
                  <a:lnTo>
                    <a:pt x="159" y="236"/>
                  </a:lnTo>
                  <a:lnTo>
                    <a:pt x="162" y="241"/>
                  </a:lnTo>
                  <a:lnTo>
                    <a:pt x="163" y="245"/>
                  </a:lnTo>
                  <a:lnTo>
                    <a:pt x="164" y="249"/>
                  </a:lnTo>
                  <a:lnTo>
                    <a:pt x="165" y="255"/>
                  </a:lnTo>
                  <a:lnTo>
                    <a:pt x="164" y="263"/>
                  </a:lnTo>
                  <a:lnTo>
                    <a:pt x="161" y="271"/>
                  </a:lnTo>
                  <a:lnTo>
                    <a:pt x="156" y="277"/>
                  </a:lnTo>
                  <a:lnTo>
                    <a:pt x="149" y="282"/>
                  </a:lnTo>
                  <a:lnTo>
                    <a:pt x="141" y="287"/>
                  </a:lnTo>
                  <a:lnTo>
                    <a:pt x="131" y="290"/>
                  </a:lnTo>
                  <a:lnTo>
                    <a:pt x="119" y="292"/>
                  </a:lnTo>
                  <a:lnTo>
                    <a:pt x="106" y="292"/>
                  </a:lnTo>
                  <a:lnTo>
                    <a:pt x="91" y="292"/>
                  </a:lnTo>
                  <a:lnTo>
                    <a:pt x="77" y="289"/>
                  </a:lnTo>
                  <a:lnTo>
                    <a:pt x="63" y="286"/>
                  </a:lnTo>
                  <a:lnTo>
                    <a:pt x="51" y="280"/>
                  </a:lnTo>
                  <a:lnTo>
                    <a:pt x="39" y="275"/>
                  </a:lnTo>
                  <a:lnTo>
                    <a:pt x="28" y="270"/>
                  </a:lnTo>
                  <a:lnTo>
                    <a:pt x="10" y="259"/>
                  </a:lnTo>
                  <a:lnTo>
                    <a:pt x="1" y="254"/>
                  </a:lnTo>
                  <a:lnTo>
                    <a:pt x="1" y="321"/>
                  </a:lnTo>
                  <a:lnTo>
                    <a:pt x="8" y="322"/>
                  </a:lnTo>
                  <a:lnTo>
                    <a:pt x="24" y="326"/>
                  </a:lnTo>
                  <a:lnTo>
                    <a:pt x="45" y="329"/>
                  </a:lnTo>
                  <a:lnTo>
                    <a:pt x="72" y="333"/>
                  </a:lnTo>
                  <a:lnTo>
                    <a:pt x="87" y="334"/>
                  </a:lnTo>
                  <a:lnTo>
                    <a:pt x="103" y="334"/>
                  </a:lnTo>
                  <a:lnTo>
                    <a:pt x="119" y="334"/>
                  </a:lnTo>
                  <a:lnTo>
                    <a:pt x="135" y="333"/>
                  </a:lnTo>
                  <a:lnTo>
                    <a:pt x="149" y="331"/>
                  </a:lnTo>
                  <a:lnTo>
                    <a:pt x="163" y="327"/>
                  </a:lnTo>
                  <a:lnTo>
                    <a:pt x="176" y="324"/>
                  </a:lnTo>
                  <a:lnTo>
                    <a:pt x="187" y="319"/>
                  </a:lnTo>
                  <a:lnTo>
                    <a:pt x="198" y="314"/>
                  </a:lnTo>
                  <a:lnTo>
                    <a:pt x="208" y="308"/>
                  </a:lnTo>
                  <a:lnTo>
                    <a:pt x="216" y="302"/>
                  </a:lnTo>
                  <a:lnTo>
                    <a:pt x="224" y="294"/>
                  </a:lnTo>
                  <a:lnTo>
                    <a:pt x="230" y="287"/>
                  </a:lnTo>
                  <a:lnTo>
                    <a:pt x="236" y="278"/>
                  </a:lnTo>
                  <a:lnTo>
                    <a:pt x="240" y="269"/>
                  </a:lnTo>
                  <a:lnTo>
                    <a:pt x="242" y="259"/>
                  </a:lnTo>
                  <a:lnTo>
                    <a:pt x="244" y="248"/>
                  </a:lnTo>
                  <a:lnTo>
                    <a:pt x="245" y="236"/>
                  </a:lnTo>
                  <a:lnTo>
                    <a:pt x="244" y="226"/>
                  </a:lnTo>
                  <a:lnTo>
                    <a:pt x="242" y="216"/>
                  </a:lnTo>
                  <a:lnTo>
                    <a:pt x="240" y="206"/>
                  </a:lnTo>
                  <a:lnTo>
                    <a:pt x="236" y="198"/>
                  </a:lnTo>
                  <a:lnTo>
                    <a:pt x="231" y="189"/>
                  </a:lnTo>
                  <a:lnTo>
                    <a:pt x="226" y="182"/>
                  </a:lnTo>
                  <a:lnTo>
                    <a:pt x="219" y="174"/>
                  </a:lnTo>
                  <a:lnTo>
                    <a:pt x="212" y="168"/>
                  </a:lnTo>
                  <a:lnTo>
                    <a:pt x="197" y="156"/>
                  </a:lnTo>
                  <a:lnTo>
                    <a:pt x="180" y="146"/>
                  </a:lnTo>
                  <a:lnTo>
                    <a:pt x="162" y="136"/>
                  </a:lnTo>
                  <a:lnTo>
                    <a:pt x="145" y="127"/>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50" name="Freeform 24"/>
            <p:cNvSpPr>
              <a:spLocks noEditPoints="1"/>
            </p:cNvSpPr>
            <p:nvPr/>
          </p:nvSpPr>
          <p:spPr bwMode="gray">
            <a:xfrm>
              <a:off x="7880350" y="474663"/>
              <a:ext cx="92075" cy="114300"/>
            </a:xfrm>
            <a:custGeom>
              <a:avLst/>
              <a:gdLst>
                <a:gd name="T0" fmla="*/ 2147483647 w 376"/>
                <a:gd name="T1" fmla="*/ 2147483647 h 462"/>
                <a:gd name="T2" fmla="*/ 2147483647 w 376"/>
                <a:gd name="T3" fmla="*/ 2147483647 h 462"/>
                <a:gd name="T4" fmla="*/ 2147483647 w 376"/>
                <a:gd name="T5" fmla="*/ 2147483647 h 462"/>
                <a:gd name="T6" fmla="*/ 2147483647 w 376"/>
                <a:gd name="T7" fmla="*/ 2147483647 h 462"/>
                <a:gd name="T8" fmla="*/ 2147483647 w 376"/>
                <a:gd name="T9" fmla="*/ 2147483647 h 462"/>
                <a:gd name="T10" fmla="*/ 2147483647 w 376"/>
                <a:gd name="T11" fmla="*/ 2147483647 h 462"/>
                <a:gd name="T12" fmla="*/ 2147483647 w 376"/>
                <a:gd name="T13" fmla="*/ 2147483647 h 462"/>
                <a:gd name="T14" fmla="*/ 2147483647 w 376"/>
                <a:gd name="T15" fmla="*/ 2147483647 h 462"/>
                <a:gd name="T16" fmla="*/ 2147483647 w 376"/>
                <a:gd name="T17" fmla="*/ 2147483647 h 462"/>
                <a:gd name="T18" fmla="*/ 2147483647 w 376"/>
                <a:gd name="T19" fmla="*/ 2147483647 h 462"/>
                <a:gd name="T20" fmla="*/ 2147483647 w 376"/>
                <a:gd name="T21" fmla="*/ 2147483647 h 462"/>
                <a:gd name="T22" fmla="*/ 2147483647 w 376"/>
                <a:gd name="T23" fmla="*/ 2147483647 h 462"/>
                <a:gd name="T24" fmla="*/ 2147483647 w 376"/>
                <a:gd name="T25" fmla="*/ 2147483647 h 462"/>
                <a:gd name="T26" fmla="*/ 2147483647 w 376"/>
                <a:gd name="T27" fmla="*/ 2147483647 h 462"/>
                <a:gd name="T28" fmla="*/ 2147483647 w 376"/>
                <a:gd name="T29" fmla="*/ 2147483647 h 462"/>
                <a:gd name="T30" fmla="*/ 2147483647 w 376"/>
                <a:gd name="T31" fmla="*/ 2147483647 h 462"/>
                <a:gd name="T32" fmla="*/ 2147483647 w 376"/>
                <a:gd name="T33" fmla="*/ 2147483647 h 462"/>
                <a:gd name="T34" fmla="*/ 2147483647 w 376"/>
                <a:gd name="T35" fmla="*/ 2147483647 h 462"/>
                <a:gd name="T36" fmla="*/ 2147483647 w 376"/>
                <a:gd name="T37" fmla="*/ 2147483647 h 462"/>
                <a:gd name="T38" fmla="*/ 2147483647 w 376"/>
                <a:gd name="T39" fmla="*/ 2147483647 h 462"/>
                <a:gd name="T40" fmla="*/ 2147483647 w 376"/>
                <a:gd name="T41" fmla="*/ 2147483647 h 462"/>
                <a:gd name="T42" fmla="*/ 2147483647 w 376"/>
                <a:gd name="T43" fmla="*/ 2147483647 h 462"/>
                <a:gd name="T44" fmla="*/ 2147483647 w 376"/>
                <a:gd name="T45" fmla="*/ 2147483647 h 462"/>
                <a:gd name="T46" fmla="*/ 2147483647 w 376"/>
                <a:gd name="T47" fmla="*/ 2147483647 h 462"/>
                <a:gd name="T48" fmla="*/ 2147483647 w 376"/>
                <a:gd name="T49" fmla="*/ 2147483647 h 462"/>
                <a:gd name="T50" fmla="*/ 2147483647 w 376"/>
                <a:gd name="T51" fmla="*/ 2147483647 h 462"/>
                <a:gd name="T52" fmla="*/ 2147483647 w 376"/>
                <a:gd name="T53" fmla="*/ 2147483647 h 462"/>
                <a:gd name="T54" fmla="*/ 2147483647 w 376"/>
                <a:gd name="T55" fmla="*/ 2147483647 h 462"/>
                <a:gd name="T56" fmla="*/ 2147483647 w 376"/>
                <a:gd name="T57" fmla="*/ 2147483647 h 462"/>
                <a:gd name="T58" fmla="*/ 2147483647 w 376"/>
                <a:gd name="T59" fmla="*/ 2147483647 h 462"/>
                <a:gd name="T60" fmla="*/ 2147483647 w 376"/>
                <a:gd name="T61" fmla="*/ 2147483647 h 462"/>
                <a:gd name="T62" fmla="*/ 2147483647 w 376"/>
                <a:gd name="T63" fmla="*/ 2147483647 h 462"/>
                <a:gd name="T64" fmla="*/ 2147483647 w 376"/>
                <a:gd name="T65" fmla="*/ 2147483647 h 462"/>
                <a:gd name="T66" fmla="*/ 2147483647 w 376"/>
                <a:gd name="T67" fmla="*/ 2147483647 h 462"/>
                <a:gd name="T68" fmla="*/ 2147483647 w 376"/>
                <a:gd name="T69" fmla="*/ 2147483647 h 462"/>
                <a:gd name="T70" fmla="*/ 2147483647 w 376"/>
                <a:gd name="T71" fmla="*/ 2147483647 h 462"/>
                <a:gd name="T72" fmla="*/ 2147483647 w 376"/>
                <a:gd name="T73" fmla="*/ 2147483647 h 462"/>
                <a:gd name="T74" fmla="*/ 2147483647 w 376"/>
                <a:gd name="T75" fmla="*/ 2147483647 h 462"/>
                <a:gd name="T76" fmla="*/ 2147483647 w 376"/>
                <a:gd name="T77" fmla="*/ 2147483647 h 462"/>
                <a:gd name="T78" fmla="*/ 2147483647 w 376"/>
                <a:gd name="T79" fmla="*/ 2147483647 h 462"/>
                <a:gd name="T80" fmla="*/ 2147483647 w 376"/>
                <a:gd name="T81" fmla="*/ 2147483647 h 462"/>
                <a:gd name="T82" fmla="*/ 2147483647 w 376"/>
                <a:gd name="T83" fmla="*/ 2147483647 h 462"/>
                <a:gd name="T84" fmla="*/ 2147483647 w 376"/>
                <a:gd name="T85" fmla="*/ 2147483647 h 462"/>
                <a:gd name="T86" fmla="*/ 2147483647 w 376"/>
                <a:gd name="T87" fmla="*/ 2147483647 h 4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6"/>
                <a:gd name="T133" fmla="*/ 0 h 462"/>
                <a:gd name="T134" fmla="*/ 376 w 376"/>
                <a:gd name="T135" fmla="*/ 462 h 4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6" h="462">
                  <a:moveTo>
                    <a:pt x="215" y="49"/>
                  </a:moveTo>
                  <a:lnTo>
                    <a:pt x="215" y="49"/>
                  </a:lnTo>
                  <a:lnTo>
                    <a:pt x="225" y="50"/>
                  </a:lnTo>
                  <a:lnTo>
                    <a:pt x="234" y="52"/>
                  </a:lnTo>
                  <a:lnTo>
                    <a:pt x="243" y="56"/>
                  </a:lnTo>
                  <a:lnTo>
                    <a:pt x="250" y="60"/>
                  </a:lnTo>
                  <a:lnTo>
                    <a:pt x="256" y="66"/>
                  </a:lnTo>
                  <a:lnTo>
                    <a:pt x="262" y="73"/>
                  </a:lnTo>
                  <a:lnTo>
                    <a:pt x="266" y="80"/>
                  </a:lnTo>
                  <a:lnTo>
                    <a:pt x="270" y="88"/>
                  </a:lnTo>
                  <a:lnTo>
                    <a:pt x="274" y="96"/>
                  </a:lnTo>
                  <a:lnTo>
                    <a:pt x="276" y="106"/>
                  </a:lnTo>
                  <a:lnTo>
                    <a:pt x="279" y="125"/>
                  </a:lnTo>
                  <a:lnTo>
                    <a:pt x="281" y="144"/>
                  </a:lnTo>
                  <a:lnTo>
                    <a:pt x="281" y="164"/>
                  </a:lnTo>
                  <a:lnTo>
                    <a:pt x="280" y="193"/>
                  </a:lnTo>
                  <a:lnTo>
                    <a:pt x="277" y="218"/>
                  </a:lnTo>
                  <a:lnTo>
                    <a:pt x="275" y="229"/>
                  </a:lnTo>
                  <a:lnTo>
                    <a:pt x="271" y="238"/>
                  </a:lnTo>
                  <a:lnTo>
                    <a:pt x="268" y="248"/>
                  </a:lnTo>
                  <a:lnTo>
                    <a:pt x="265" y="257"/>
                  </a:lnTo>
                  <a:lnTo>
                    <a:pt x="261" y="263"/>
                  </a:lnTo>
                  <a:lnTo>
                    <a:pt x="255" y="270"/>
                  </a:lnTo>
                  <a:lnTo>
                    <a:pt x="250" y="275"/>
                  </a:lnTo>
                  <a:lnTo>
                    <a:pt x="245" y="279"/>
                  </a:lnTo>
                  <a:lnTo>
                    <a:pt x="237" y="282"/>
                  </a:lnTo>
                  <a:lnTo>
                    <a:pt x="231" y="284"/>
                  </a:lnTo>
                  <a:lnTo>
                    <a:pt x="223" y="287"/>
                  </a:lnTo>
                  <a:lnTo>
                    <a:pt x="215" y="287"/>
                  </a:lnTo>
                  <a:lnTo>
                    <a:pt x="205" y="287"/>
                  </a:lnTo>
                  <a:lnTo>
                    <a:pt x="196" y="284"/>
                  </a:lnTo>
                  <a:lnTo>
                    <a:pt x="188" y="281"/>
                  </a:lnTo>
                  <a:lnTo>
                    <a:pt x="181" y="278"/>
                  </a:lnTo>
                  <a:lnTo>
                    <a:pt x="174" y="273"/>
                  </a:lnTo>
                  <a:lnTo>
                    <a:pt x="169" y="267"/>
                  </a:lnTo>
                  <a:lnTo>
                    <a:pt x="164" y="261"/>
                  </a:lnTo>
                  <a:lnTo>
                    <a:pt x="159" y="255"/>
                  </a:lnTo>
                  <a:lnTo>
                    <a:pt x="156" y="247"/>
                  </a:lnTo>
                  <a:lnTo>
                    <a:pt x="153" y="240"/>
                  </a:lnTo>
                  <a:lnTo>
                    <a:pt x="149" y="224"/>
                  </a:lnTo>
                  <a:lnTo>
                    <a:pt x="146" y="206"/>
                  </a:lnTo>
                  <a:lnTo>
                    <a:pt x="146" y="189"/>
                  </a:lnTo>
                  <a:lnTo>
                    <a:pt x="146" y="161"/>
                  </a:lnTo>
                  <a:lnTo>
                    <a:pt x="146" y="148"/>
                  </a:lnTo>
                  <a:lnTo>
                    <a:pt x="149" y="130"/>
                  </a:lnTo>
                  <a:lnTo>
                    <a:pt x="152" y="111"/>
                  </a:lnTo>
                  <a:lnTo>
                    <a:pt x="154" y="102"/>
                  </a:lnTo>
                  <a:lnTo>
                    <a:pt x="157" y="93"/>
                  </a:lnTo>
                  <a:lnTo>
                    <a:pt x="161" y="84"/>
                  </a:lnTo>
                  <a:lnTo>
                    <a:pt x="166" y="76"/>
                  </a:lnTo>
                  <a:lnTo>
                    <a:pt x="171" y="68"/>
                  </a:lnTo>
                  <a:lnTo>
                    <a:pt x="177" y="62"/>
                  </a:lnTo>
                  <a:lnTo>
                    <a:pt x="185" y="57"/>
                  </a:lnTo>
                  <a:lnTo>
                    <a:pt x="193" y="52"/>
                  </a:lnTo>
                  <a:lnTo>
                    <a:pt x="203" y="50"/>
                  </a:lnTo>
                  <a:lnTo>
                    <a:pt x="215" y="49"/>
                  </a:lnTo>
                  <a:close/>
                  <a:moveTo>
                    <a:pt x="239" y="1"/>
                  </a:moveTo>
                  <a:lnTo>
                    <a:pt x="239" y="1"/>
                  </a:lnTo>
                  <a:lnTo>
                    <a:pt x="228" y="2"/>
                  </a:lnTo>
                  <a:lnTo>
                    <a:pt x="215" y="4"/>
                  </a:lnTo>
                  <a:lnTo>
                    <a:pt x="203" y="7"/>
                  </a:lnTo>
                  <a:lnTo>
                    <a:pt x="191" y="13"/>
                  </a:lnTo>
                  <a:lnTo>
                    <a:pt x="180" y="19"/>
                  </a:lnTo>
                  <a:lnTo>
                    <a:pt x="169" y="27"/>
                  </a:lnTo>
                  <a:lnTo>
                    <a:pt x="158" y="36"/>
                  </a:lnTo>
                  <a:lnTo>
                    <a:pt x="147" y="46"/>
                  </a:lnTo>
                  <a:lnTo>
                    <a:pt x="147" y="0"/>
                  </a:lnTo>
                  <a:lnTo>
                    <a:pt x="140" y="1"/>
                  </a:lnTo>
                  <a:lnTo>
                    <a:pt x="0" y="24"/>
                  </a:lnTo>
                  <a:lnTo>
                    <a:pt x="0" y="48"/>
                  </a:lnTo>
                  <a:lnTo>
                    <a:pt x="6" y="48"/>
                  </a:lnTo>
                  <a:lnTo>
                    <a:pt x="21" y="49"/>
                  </a:lnTo>
                  <a:lnTo>
                    <a:pt x="33" y="51"/>
                  </a:lnTo>
                  <a:lnTo>
                    <a:pt x="42" y="55"/>
                  </a:lnTo>
                  <a:lnTo>
                    <a:pt x="46" y="57"/>
                  </a:lnTo>
                  <a:lnTo>
                    <a:pt x="49" y="59"/>
                  </a:lnTo>
                  <a:lnTo>
                    <a:pt x="51" y="62"/>
                  </a:lnTo>
                  <a:lnTo>
                    <a:pt x="53" y="65"/>
                  </a:lnTo>
                  <a:lnTo>
                    <a:pt x="57" y="75"/>
                  </a:lnTo>
                  <a:lnTo>
                    <a:pt x="59" y="87"/>
                  </a:lnTo>
                  <a:lnTo>
                    <a:pt x="59" y="101"/>
                  </a:lnTo>
                  <a:lnTo>
                    <a:pt x="59" y="462"/>
                  </a:lnTo>
                  <a:lnTo>
                    <a:pt x="146" y="462"/>
                  </a:lnTo>
                  <a:lnTo>
                    <a:pt x="146" y="297"/>
                  </a:lnTo>
                  <a:lnTo>
                    <a:pt x="153" y="305"/>
                  </a:lnTo>
                  <a:lnTo>
                    <a:pt x="160" y="311"/>
                  </a:lnTo>
                  <a:lnTo>
                    <a:pt x="169" y="318"/>
                  </a:lnTo>
                  <a:lnTo>
                    <a:pt x="180" y="324"/>
                  </a:lnTo>
                  <a:lnTo>
                    <a:pt x="190" y="328"/>
                  </a:lnTo>
                  <a:lnTo>
                    <a:pt x="204" y="332"/>
                  </a:lnTo>
                  <a:lnTo>
                    <a:pt x="219" y="334"/>
                  </a:lnTo>
                  <a:lnTo>
                    <a:pt x="236" y="335"/>
                  </a:lnTo>
                  <a:lnTo>
                    <a:pt x="253" y="335"/>
                  </a:lnTo>
                  <a:lnTo>
                    <a:pt x="268" y="333"/>
                  </a:lnTo>
                  <a:lnTo>
                    <a:pt x="283" y="328"/>
                  </a:lnTo>
                  <a:lnTo>
                    <a:pt x="297" y="324"/>
                  </a:lnTo>
                  <a:lnTo>
                    <a:pt x="309" y="318"/>
                  </a:lnTo>
                  <a:lnTo>
                    <a:pt x="321" y="310"/>
                  </a:lnTo>
                  <a:lnTo>
                    <a:pt x="331" y="302"/>
                  </a:lnTo>
                  <a:lnTo>
                    <a:pt x="341" y="291"/>
                  </a:lnTo>
                  <a:lnTo>
                    <a:pt x="348" y="280"/>
                  </a:lnTo>
                  <a:lnTo>
                    <a:pt x="356" y="267"/>
                  </a:lnTo>
                  <a:lnTo>
                    <a:pt x="362" y="252"/>
                  </a:lnTo>
                  <a:lnTo>
                    <a:pt x="368" y="237"/>
                  </a:lnTo>
                  <a:lnTo>
                    <a:pt x="371" y="220"/>
                  </a:lnTo>
                  <a:lnTo>
                    <a:pt x="374" y="203"/>
                  </a:lnTo>
                  <a:lnTo>
                    <a:pt x="375" y="184"/>
                  </a:lnTo>
                  <a:lnTo>
                    <a:pt x="376" y="164"/>
                  </a:lnTo>
                  <a:lnTo>
                    <a:pt x="375" y="144"/>
                  </a:lnTo>
                  <a:lnTo>
                    <a:pt x="374" y="127"/>
                  </a:lnTo>
                  <a:lnTo>
                    <a:pt x="371" y="110"/>
                  </a:lnTo>
                  <a:lnTo>
                    <a:pt x="367" y="94"/>
                  </a:lnTo>
                  <a:lnTo>
                    <a:pt x="362" y="80"/>
                  </a:lnTo>
                  <a:lnTo>
                    <a:pt x="356" y="66"/>
                  </a:lnTo>
                  <a:lnTo>
                    <a:pt x="348" y="55"/>
                  </a:lnTo>
                  <a:lnTo>
                    <a:pt x="340" y="44"/>
                  </a:lnTo>
                  <a:lnTo>
                    <a:pt x="331" y="34"/>
                  </a:lnTo>
                  <a:lnTo>
                    <a:pt x="321" y="26"/>
                  </a:lnTo>
                  <a:lnTo>
                    <a:pt x="310" y="18"/>
                  </a:lnTo>
                  <a:lnTo>
                    <a:pt x="297" y="12"/>
                  </a:lnTo>
                  <a:lnTo>
                    <a:pt x="284" y="7"/>
                  </a:lnTo>
                  <a:lnTo>
                    <a:pt x="270" y="4"/>
                  </a:lnTo>
                  <a:lnTo>
                    <a:pt x="255" y="2"/>
                  </a:lnTo>
                  <a:lnTo>
                    <a:pt x="239" y="1"/>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51" name="Freeform 27"/>
            <p:cNvSpPr>
              <a:spLocks/>
            </p:cNvSpPr>
            <p:nvPr/>
          </p:nvSpPr>
          <p:spPr bwMode="gray">
            <a:xfrm>
              <a:off x="7988300" y="474663"/>
              <a:ext cx="36513" cy="80962"/>
            </a:xfrm>
            <a:custGeom>
              <a:avLst/>
              <a:gdLst>
                <a:gd name="T0" fmla="*/ 0 w 145"/>
                <a:gd name="T1" fmla="*/ 2147483647 h 327"/>
                <a:gd name="T2" fmla="*/ 0 w 145"/>
                <a:gd name="T3" fmla="*/ 2147483647 h 327"/>
                <a:gd name="T4" fmla="*/ 2147483647 w 145"/>
                <a:gd name="T5" fmla="*/ 2147483647 h 327"/>
                <a:gd name="T6" fmla="*/ 2147483647 w 145"/>
                <a:gd name="T7" fmla="*/ 2147483647 h 327"/>
                <a:gd name="T8" fmla="*/ 2147483647 w 145"/>
                <a:gd name="T9" fmla="*/ 2147483647 h 327"/>
                <a:gd name="T10" fmla="*/ 2147483647 w 145"/>
                <a:gd name="T11" fmla="*/ 2147483647 h 327"/>
                <a:gd name="T12" fmla="*/ 2147483647 w 145"/>
                <a:gd name="T13" fmla="*/ 2147483647 h 327"/>
                <a:gd name="T14" fmla="*/ 2147483647 w 145"/>
                <a:gd name="T15" fmla="*/ 2147483647 h 327"/>
                <a:gd name="T16" fmla="*/ 2147483647 w 145"/>
                <a:gd name="T17" fmla="*/ 2147483647 h 327"/>
                <a:gd name="T18" fmla="*/ 2147483647 w 145"/>
                <a:gd name="T19" fmla="*/ 2147483647 h 327"/>
                <a:gd name="T20" fmla="*/ 2147483647 w 145"/>
                <a:gd name="T21" fmla="*/ 2147483647 h 327"/>
                <a:gd name="T22" fmla="*/ 2147483647 w 145"/>
                <a:gd name="T23" fmla="*/ 2147483647 h 327"/>
                <a:gd name="T24" fmla="*/ 2147483647 w 145"/>
                <a:gd name="T25" fmla="*/ 2147483647 h 327"/>
                <a:gd name="T26" fmla="*/ 2147483647 w 145"/>
                <a:gd name="T27" fmla="*/ 2147483647 h 327"/>
                <a:gd name="T28" fmla="*/ 2147483647 w 145"/>
                <a:gd name="T29" fmla="*/ 2147483647 h 327"/>
                <a:gd name="T30" fmla="*/ 2147483647 w 145"/>
                <a:gd name="T31" fmla="*/ 2147483647 h 327"/>
                <a:gd name="T32" fmla="*/ 2147483647 w 145"/>
                <a:gd name="T33" fmla="*/ 0 h 327"/>
                <a:gd name="T34" fmla="*/ 2147483647 w 145"/>
                <a:gd name="T35" fmla="*/ 2147483647 h 327"/>
                <a:gd name="T36" fmla="*/ 0 w 145"/>
                <a:gd name="T37" fmla="*/ 2147483647 h 3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327"/>
                <a:gd name="T59" fmla="*/ 145 w 145"/>
                <a:gd name="T60" fmla="*/ 327 h 3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327">
                  <a:moveTo>
                    <a:pt x="0" y="24"/>
                  </a:moveTo>
                  <a:lnTo>
                    <a:pt x="0" y="48"/>
                  </a:lnTo>
                  <a:lnTo>
                    <a:pt x="6" y="48"/>
                  </a:lnTo>
                  <a:lnTo>
                    <a:pt x="21" y="49"/>
                  </a:lnTo>
                  <a:lnTo>
                    <a:pt x="32" y="51"/>
                  </a:lnTo>
                  <a:lnTo>
                    <a:pt x="42" y="55"/>
                  </a:lnTo>
                  <a:lnTo>
                    <a:pt x="45" y="57"/>
                  </a:lnTo>
                  <a:lnTo>
                    <a:pt x="48" y="59"/>
                  </a:lnTo>
                  <a:lnTo>
                    <a:pt x="51" y="62"/>
                  </a:lnTo>
                  <a:lnTo>
                    <a:pt x="53" y="65"/>
                  </a:lnTo>
                  <a:lnTo>
                    <a:pt x="57" y="75"/>
                  </a:lnTo>
                  <a:lnTo>
                    <a:pt x="58" y="87"/>
                  </a:lnTo>
                  <a:lnTo>
                    <a:pt x="58" y="101"/>
                  </a:lnTo>
                  <a:lnTo>
                    <a:pt x="58" y="327"/>
                  </a:lnTo>
                  <a:lnTo>
                    <a:pt x="145" y="327"/>
                  </a:lnTo>
                  <a:lnTo>
                    <a:pt x="145" y="0"/>
                  </a:lnTo>
                  <a:lnTo>
                    <a:pt x="139" y="1"/>
                  </a:lnTo>
                  <a:lnTo>
                    <a:pt x="0" y="24"/>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52" name="Freeform 29"/>
            <p:cNvSpPr>
              <a:spLocks/>
            </p:cNvSpPr>
            <p:nvPr/>
          </p:nvSpPr>
          <p:spPr bwMode="gray">
            <a:xfrm>
              <a:off x="8001000" y="441325"/>
              <a:ext cx="26988" cy="23813"/>
            </a:xfrm>
            <a:custGeom>
              <a:avLst/>
              <a:gdLst>
                <a:gd name="T0" fmla="*/ 2147483647 w 108"/>
                <a:gd name="T1" fmla="*/ 2147483647 h 96"/>
                <a:gd name="T2" fmla="*/ 2147483647 w 108"/>
                <a:gd name="T3" fmla="*/ 2147483647 h 96"/>
                <a:gd name="T4" fmla="*/ 2147483647 w 108"/>
                <a:gd name="T5" fmla="*/ 2147483647 h 96"/>
                <a:gd name="T6" fmla="*/ 2147483647 w 108"/>
                <a:gd name="T7" fmla="*/ 2147483647 h 96"/>
                <a:gd name="T8" fmla="*/ 2147483647 w 108"/>
                <a:gd name="T9" fmla="*/ 2147483647 h 96"/>
                <a:gd name="T10" fmla="*/ 2147483647 w 108"/>
                <a:gd name="T11" fmla="*/ 2147483647 h 96"/>
                <a:gd name="T12" fmla="*/ 2147483647 w 108"/>
                <a:gd name="T13" fmla="*/ 2147483647 h 96"/>
                <a:gd name="T14" fmla="*/ 2147483647 w 108"/>
                <a:gd name="T15" fmla="*/ 2147483647 h 96"/>
                <a:gd name="T16" fmla="*/ 2147483647 w 108"/>
                <a:gd name="T17" fmla="*/ 2147483647 h 96"/>
                <a:gd name="T18" fmla="*/ 2147483647 w 108"/>
                <a:gd name="T19" fmla="*/ 2147483647 h 96"/>
                <a:gd name="T20" fmla="*/ 2147483647 w 108"/>
                <a:gd name="T21" fmla="*/ 2147483647 h 96"/>
                <a:gd name="T22" fmla="*/ 2147483647 w 108"/>
                <a:gd name="T23" fmla="*/ 2147483647 h 96"/>
                <a:gd name="T24" fmla="*/ 2147483647 w 108"/>
                <a:gd name="T25" fmla="*/ 2147483647 h 96"/>
                <a:gd name="T26" fmla="*/ 2147483647 w 108"/>
                <a:gd name="T27" fmla="*/ 2147483647 h 96"/>
                <a:gd name="T28" fmla="*/ 2147483647 w 108"/>
                <a:gd name="T29" fmla="*/ 2147483647 h 96"/>
                <a:gd name="T30" fmla="*/ 2147483647 w 108"/>
                <a:gd name="T31" fmla="*/ 2147483647 h 96"/>
                <a:gd name="T32" fmla="*/ 2147483647 w 108"/>
                <a:gd name="T33" fmla="*/ 2147483647 h 96"/>
                <a:gd name="T34" fmla="*/ 2147483647 w 108"/>
                <a:gd name="T35" fmla="*/ 2147483647 h 96"/>
                <a:gd name="T36" fmla="*/ 2147483647 w 108"/>
                <a:gd name="T37" fmla="*/ 0 h 96"/>
                <a:gd name="T38" fmla="*/ 2147483647 w 108"/>
                <a:gd name="T39" fmla="*/ 0 h 96"/>
                <a:gd name="T40" fmla="*/ 2147483647 w 108"/>
                <a:gd name="T41" fmla="*/ 2147483647 h 96"/>
                <a:gd name="T42" fmla="*/ 2147483647 w 108"/>
                <a:gd name="T43" fmla="*/ 2147483647 h 96"/>
                <a:gd name="T44" fmla="*/ 2147483647 w 108"/>
                <a:gd name="T45" fmla="*/ 2147483647 h 96"/>
                <a:gd name="T46" fmla="*/ 2147483647 w 108"/>
                <a:gd name="T47" fmla="*/ 2147483647 h 96"/>
                <a:gd name="T48" fmla="*/ 2147483647 w 108"/>
                <a:gd name="T49" fmla="*/ 2147483647 h 96"/>
                <a:gd name="T50" fmla="*/ 2147483647 w 108"/>
                <a:gd name="T51" fmla="*/ 2147483647 h 96"/>
                <a:gd name="T52" fmla="*/ 2147483647 w 108"/>
                <a:gd name="T53" fmla="*/ 2147483647 h 96"/>
                <a:gd name="T54" fmla="*/ 0 w 108"/>
                <a:gd name="T55" fmla="*/ 2147483647 h 96"/>
                <a:gd name="T56" fmla="*/ 0 w 108"/>
                <a:gd name="T57" fmla="*/ 2147483647 h 96"/>
                <a:gd name="T58" fmla="*/ 2147483647 w 108"/>
                <a:gd name="T59" fmla="*/ 2147483647 h 96"/>
                <a:gd name="T60" fmla="*/ 2147483647 w 108"/>
                <a:gd name="T61" fmla="*/ 2147483647 h 96"/>
                <a:gd name="T62" fmla="*/ 2147483647 w 108"/>
                <a:gd name="T63" fmla="*/ 2147483647 h 96"/>
                <a:gd name="T64" fmla="*/ 2147483647 w 108"/>
                <a:gd name="T65" fmla="*/ 2147483647 h 96"/>
                <a:gd name="T66" fmla="*/ 2147483647 w 108"/>
                <a:gd name="T67" fmla="*/ 2147483647 h 96"/>
                <a:gd name="T68" fmla="*/ 2147483647 w 108"/>
                <a:gd name="T69" fmla="*/ 2147483647 h 96"/>
                <a:gd name="T70" fmla="*/ 2147483647 w 108"/>
                <a:gd name="T71" fmla="*/ 2147483647 h 96"/>
                <a:gd name="T72" fmla="*/ 2147483647 w 108"/>
                <a:gd name="T73" fmla="*/ 2147483647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96"/>
                <a:gd name="T113" fmla="*/ 108 w 108"/>
                <a:gd name="T114" fmla="*/ 96 h 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96">
                  <a:moveTo>
                    <a:pt x="53" y="96"/>
                  </a:moveTo>
                  <a:lnTo>
                    <a:pt x="53" y="96"/>
                  </a:lnTo>
                  <a:lnTo>
                    <a:pt x="63" y="94"/>
                  </a:lnTo>
                  <a:lnTo>
                    <a:pt x="74" y="92"/>
                  </a:lnTo>
                  <a:lnTo>
                    <a:pt x="84" y="88"/>
                  </a:lnTo>
                  <a:lnTo>
                    <a:pt x="91" y="82"/>
                  </a:lnTo>
                  <a:lnTo>
                    <a:pt x="99" y="74"/>
                  </a:lnTo>
                  <a:lnTo>
                    <a:pt x="103" y="67"/>
                  </a:lnTo>
                  <a:lnTo>
                    <a:pt x="106" y="57"/>
                  </a:lnTo>
                  <a:lnTo>
                    <a:pt x="108" y="47"/>
                  </a:lnTo>
                  <a:lnTo>
                    <a:pt x="107" y="39"/>
                  </a:lnTo>
                  <a:lnTo>
                    <a:pt x="104" y="29"/>
                  </a:lnTo>
                  <a:lnTo>
                    <a:pt x="99" y="22"/>
                  </a:lnTo>
                  <a:lnTo>
                    <a:pt x="92" y="14"/>
                  </a:lnTo>
                  <a:lnTo>
                    <a:pt x="84" y="9"/>
                  </a:lnTo>
                  <a:lnTo>
                    <a:pt x="74" y="5"/>
                  </a:lnTo>
                  <a:lnTo>
                    <a:pt x="64" y="1"/>
                  </a:lnTo>
                  <a:lnTo>
                    <a:pt x="54" y="0"/>
                  </a:lnTo>
                  <a:lnTo>
                    <a:pt x="43" y="1"/>
                  </a:lnTo>
                  <a:lnTo>
                    <a:pt x="32" y="5"/>
                  </a:lnTo>
                  <a:lnTo>
                    <a:pt x="24" y="9"/>
                  </a:lnTo>
                  <a:lnTo>
                    <a:pt x="15" y="14"/>
                  </a:lnTo>
                  <a:lnTo>
                    <a:pt x="9" y="22"/>
                  </a:lnTo>
                  <a:lnTo>
                    <a:pt x="5" y="29"/>
                  </a:lnTo>
                  <a:lnTo>
                    <a:pt x="1" y="39"/>
                  </a:lnTo>
                  <a:lnTo>
                    <a:pt x="0" y="47"/>
                  </a:lnTo>
                  <a:lnTo>
                    <a:pt x="1" y="57"/>
                  </a:lnTo>
                  <a:lnTo>
                    <a:pt x="5" y="67"/>
                  </a:lnTo>
                  <a:lnTo>
                    <a:pt x="9" y="74"/>
                  </a:lnTo>
                  <a:lnTo>
                    <a:pt x="15" y="82"/>
                  </a:lnTo>
                  <a:lnTo>
                    <a:pt x="23" y="88"/>
                  </a:lnTo>
                  <a:lnTo>
                    <a:pt x="32" y="92"/>
                  </a:lnTo>
                  <a:lnTo>
                    <a:pt x="42" y="94"/>
                  </a:lnTo>
                  <a:lnTo>
                    <a:pt x="53" y="96"/>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53" name="Freeform 31"/>
            <p:cNvSpPr>
              <a:spLocks/>
            </p:cNvSpPr>
            <p:nvPr/>
          </p:nvSpPr>
          <p:spPr bwMode="gray">
            <a:xfrm>
              <a:off x="8045450" y="474663"/>
              <a:ext cx="69850" cy="80962"/>
            </a:xfrm>
            <a:custGeom>
              <a:avLst/>
              <a:gdLst>
                <a:gd name="T0" fmla="*/ 2147483647 w 282"/>
                <a:gd name="T1" fmla="*/ 2147483647 h 327"/>
                <a:gd name="T2" fmla="*/ 2147483647 w 282"/>
                <a:gd name="T3" fmla="*/ 2147483647 h 327"/>
                <a:gd name="T4" fmla="*/ 2147483647 w 282"/>
                <a:gd name="T5" fmla="*/ 2147483647 h 327"/>
                <a:gd name="T6" fmla="*/ 2147483647 w 282"/>
                <a:gd name="T7" fmla="*/ 2147483647 h 327"/>
                <a:gd name="T8" fmla="*/ 2147483647 w 282"/>
                <a:gd name="T9" fmla="*/ 2147483647 h 327"/>
                <a:gd name="T10" fmla="*/ 2147483647 w 282"/>
                <a:gd name="T11" fmla="*/ 2147483647 h 327"/>
                <a:gd name="T12" fmla="*/ 2147483647 w 282"/>
                <a:gd name="T13" fmla="*/ 2147483647 h 327"/>
                <a:gd name="T14" fmla="*/ 2147483647 w 282"/>
                <a:gd name="T15" fmla="*/ 2147483647 h 327"/>
                <a:gd name="T16" fmla="*/ 2147483647 w 282"/>
                <a:gd name="T17" fmla="*/ 2147483647 h 327"/>
                <a:gd name="T18" fmla="*/ 2147483647 w 282"/>
                <a:gd name="T19" fmla="*/ 2147483647 h 327"/>
                <a:gd name="T20" fmla="*/ 2147483647 w 282"/>
                <a:gd name="T21" fmla="*/ 2147483647 h 327"/>
                <a:gd name="T22" fmla="*/ 2147483647 w 282"/>
                <a:gd name="T23" fmla="*/ 2147483647 h 327"/>
                <a:gd name="T24" fmla="*/ 2147483647 w 282"/>
                <a:gd name="T25" fmla="*/ 2147483647 h 327"/>
                <a:gd name="T26" fmla="*/ 2147483647 w 282"/>
                <a:gd name="T27" fmla="*/ 2147483647 h 327"/>
                <a:gd name="T28" fmla="*/ 2147483647 w 282"/>
                <a:gd name="T29" fmla="*/ 2147483647 h 327"/>
                <a:gd name="T30" fmla="*/ 2147483647 w 282"/>
                <a:gd name="T31" fmla="*/ 2147483647 h 327"/>
                <a:gd name="T32" fmla="*/ 2147483647 w 282"/>
                <a:gd name="T33" fmla="*/ 2147483647 h 327"/>
                <a:gd name="T34" fmla="*/ 2147483647 w 282"/>
                <a:gd name="T35" fmla="*/ 2147483647 h 327"/>
                <a:gd name="T36" fmla="*/ 2147483647 w 282"/>
                <a:gd name="T37" fmla="*/ 2147483647 h 327"/>
                <a:gd name="T38" fmla="*/ 2147483647 w 282"/>
                <a:gd name="T39" fmla="*/ 0 h 327"/>
                <a:gd name="T40" fmla="*/ 0 w 282"/>
                <a:gd name="T41" fmla="*/ 2147483647 h 327"/>
                <a:gd name="T42" fmla="*/ 0 w 282"/>
                <a:gd name="T43" fmla="*/ 2147483647 h 327"/>
                <a:gd name="T44" fmla="*/ 2147483647 w 282"/>
                <a:gd name="T45" fmla="*/ 2147483647 h 327"/>
                <a:gd name="T46" fmla="*/ 2147483647 w 282"/>
                <a:gd name="T47" fmla="*/ 2147483647 h 327"/>
                <a:gd name="T48" fmla="*/ 2147483647 w 282"/>
                <a:gd name="T49" fmla="*/ 2147483647 h 327"/>
                <a:gd name="T50" fmla="*/ 2147483647 w 282"/>
                <a:gd name="T51" fmla="*/ 2147483647 h 327"/>
                <a:gd name="T52" fmla="*/ 2147483647 w 282"/>
                <a:gd name="T53" fmla="*/ 2147483647 h 327"/>
                <a:gd name="T54" fmla="*/ 2147483647 w 282"/>
                <a:gd name="T55" fmla="*/ 2147483647 h 327"/>
                <a:gd name="T56" fmla="*/ 2147483647 w 282"/>
                <a:gd name="T57" fmla="*/ 2147483647 h 327"/>
                <a:gd name="T58" fmla="*/ 2147483647 w 282"/>
                <a:gd name="T59" fmla="*/ 2147483647 h 327"/>
                <a:gd name="T60" fmla="*/ 2147483647 w 282"/>
                <a:gd name="T61" fmla="*/ 2147483647 h 327"/>
                <a:gd name="T62" fmla="*/ 2147483647 w 282"/>
                <a:gd name="T63" fmla="*/ 2147483647 h 327"/>
                <a:gd name="T64" fmla="*/ 2147483647 w 282"/>
                <a:gd name="T65" fmla="*/ 2147483647 h 327"/>
                <a:gd name="T66" fmla="*/ 2147483647 w 282"/>
                <a:gd name="T67" fmla="*/ 2147483647 h 327"/>
                <a:gd name="T68" fmla="*/ 2147483647 w 282"/>
                <a:gd name="T69" fmla="*/ 2147483647 h 327"/>
                <a:gd name="T70" fmla="*/ 2147483647 w 282"/>
                <a:gd name="T71" fmla="*/ 2147483647 h 327"/>
                <a:gd name="T72" fmla="*/ 2147483647 w 282"/>
                <a:gd name="T73" fmla="*/ 2147483647 h 327"/>
                <a:gd name="T74" fmla="*/ 2147483647 w 282"/>
                <a:gd name="T75" fmla="*/ 2147483647 h 327"/>
                <a:gd name="T76" fmla="*/ 2147483647 w 282"/>
                <a:gd name="T77" fmla="*/ 2147483647 h 327"/>
                <a:gd name="T78" fmla="*/ 2147483647 w 282"/>
                <a:gd name="T79" fmla="*/ 2147483647 h 327"/>
                <a:gd name="T80" fmla="*/ 2147483647 w 282"/>
                <a:gd name="T81" fmla="*/ 2147483647 h 327"/>
                <a:gd name="T82" fmla="*/ 2147483647 w 282"/>
                <a:gd name="T83" fmla="*/ 2147483647 h 327"/>
                <a:gd name="T84" fmla="*/ 2147483647 w 282"/>
                <a:gd name="T85" fmla="*/ 2147483647 h 327"/>
                <a:gd name="T86" fmla="*/ 2147483647 w 282"/>
                <a:gd name="T87" fmla="*/ 2147483647 h 327"/>
                <a:gd name="T88" fmla="*/ 2147483647 w 282"/>
                <a:gd name="T89" fmla="*/ 2147483647 h 327"/>
                <a:gd name="T90" fmla="*/ 2147483647 w 282"/>
                <a:gd name="T91" fmla="*/ 2147483647 h 327"/>
                <a:gd name="T92" fmla="*/ 2147483647 w 282"/>
                <a:gd name="T93" fmla="*/ 2147483647 h 327"/>
                <a:gd name="T94" fmla="*/ 2147483647 w 282"/>
                <a:gd name="T95" fmla="*/ 2147483647 h 327"/>
                <a:gd name="T96" fmla="*/ 2147483647 w 282"/>
                <a:gd name="T97" fmla="*/ 2147483647 h 327"/>
                <a:gd name="T98" fmla="*/ 2147483647 w 282"/>
                <a:gd name="T99" fmla="*/ 2147483647 h 327"/>
                <a:gd name="T100" fmla="*/ 2147483647 w 282"/>
                <a:gd name="T101" fmla="*/ 2147483647 h 327"/>
                <a:gd name="T102" fmla="*/ 2147483647 w 282"/>
                <a:gd name="T103" fmla="*/ 2147483647 h 327"/>
                <a:gd name="T104" fmla="*/ 2147483647 w 282"/>
                <a:gd name="T105" fmla="*/ 2147483647 h 327"/>
                <a:gd name="T106" fmla="*/ 2147483647 w 282"/>
                <a:gd name="T107" fmla="*/ 2147483647 h 327"/>
                <a:gd name="T108" fmla="*/ 2147483647 w 282"/>
                <a:gd name="T109" fmla="*/ 2147483647 h 327"/>
                <a:gd name="T110" fmla="*/ 2147483647 w 282"/>
                <a:gd name="T111" fmla="*/ 2147483647 h 327"/>
                <a:gd name="T112" fmla="*/ 2147483647 w 282"/>
                <a:gd name="T113" fmla="*/ 2147483647 h 327"/>
                <a:gd name="T114" fmla="*/ 2147483647 w 282"/>
                <a:gd name="T115" fmla="*/ 2147483647 h 3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2"/>
                <a:gd name="T175" fmla="*/ 0 h 327"/>
                <a:gd name="T176" fmla="*/ 282 w 282"/>
                <a:gd name="T177" fmla="*/ 327 h 3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2" h="327">
                  <a:moveTo>
                    <a:pt x="282" y="74"/>
                  </a:moveTo>
                  <a:lnTo>
                    <a:pt x="282" y="5"/>
                  </a:lnTo>
                  <a:lnTo>
                    <a:pt x="277" y="4"/>
                  </a:lnTo>
                  <a:lnTo>
                    <a:pt x="256" y="2"/>
                  </a:lnTo>
                  <a:lnTo>
                    <a:pt x="236" y="1"/>
                  </a:lnTo>
                  <a:lnTo>
                    <a:pt x="226" y="2"/>
                  </a:lnTo>
                  <a:lnTo>
                    <a:pt x="218" y="3"/>
                  </a:lnTo>
                  <a:lnTo>
                    <a:pt x="210" y="5"/>
                  </a:lnTo>
                  <a:lnTo>
                    <a:pt x="203" y="7"/>
                  </a:lnTo>
                  <a:lnTo>
                    <a:pt x="195" y="11"/>
                  </a:lnTo>
                  <a:lnTo>
                    <a:pt x="189" y="14"/>
                  </a:lnTo>
                  <a:lnTo>
                    <a:pt x="177" y="24"/>
                  </a:lnTo>
                  <a:lnTo>
                    <a:pt x="168" y="33"/>
                  </a:lnTo>
                  <a:lnTo>
                    <a:pt x="159" y="44"/>
                  </a:lnTo>
                  <a:lnTo>
                    <a:pt x="152" y="56"/>
                  </a:lnTo>
                  <a:lnTo>
                    <a:pt x="146" y="66"/>
                  </a:lnTo>
                  <a:lnTo>
                    <a:pt x="146" y="0"/>
                  </a:lnTo>
                  <a:lnTo>
                    <a:pt x="0" y="24"/>
                  </a:lnTo>
                  <a:lnTo>
                    <a:pt x="0" y="48"/>
                  </a:lnTo>
                  <a:lnTo>
                    <a:pt x="5" y="48"/>
                  </a:lnTo>
                  <a:lnTo>
                    <a:pt x="20" y="49"/>
                  </a:lnTo>
                  <a:lnTo>
                    <a:pt x="33" y="51"/>
                  </a:lnTo>
                  <a:lnTo>
                    <a:pt x="41" y="55"/>
                  </a:lnTo>
                  <a:lnTo>
                    <a:pt x="46" y="57"/>
                  </a:lnTo>
                  <a:lnTo>
                    <a:pt x="49" y="59"/>
                  </a:lnTo>
                  <a:lnTo>
                    <a:pt x="51" y="62"/>
                  </a:lnTo>
                  <a:lnTo>
                    <a:pt x="53" y="65"/>
                  </a:lnTo>
                  <a:lnTo>
                    <a:pt x="56" y="75"/>
                  </a:lnTo>
                  <a:lnTo>
                    <a:pt x="59" y="87"/>
                  </a:lnTo>
                  <a:lnTo>
                    <a:pt x="59" y="101"/>
                  </a:lnTo>
                  <a:lnTo>
                    <a:pt x="59" y="327"/>
                  </a:lnTo>
                  <a:lnTo>
                    <a:pt x="146" y="327"/>
                  </a:lnTo>
                  <a:lnTo>
                    <a:pt x="146" y="164"/>
                  </a:lnTo>
                  <a:lnTo>
                    <a:pt x="147" y="152"/>
                  </a:lnTo>
                  <a:lnTo>
                    <a:pt x="149" y="138"/>
                  </a:lnTo>
                  <a:lnTo>
                    <a:pt x="150" y="130"/>
                  </a:lnTo>
                  <a:lnTo>
                    <a:pt x="154" y="123"/>
                  </a:lnTo>
                  <a:lnTo>
                    <a:pt x="157" y="116"/>
                  </a:lnTo>
                  <a:lnTo>
                    <a:pt x="161" y="108"/>
                  </a:lnTo>
                  <a:lnTo>
                    <a:pt x="167" y="101"/>
                  </a:lnTo>
                  <a:lnTo>
                    <a:pt x="173" y="94"/>
                  </a:lnTo>
                  <a:lnTo>
                    <a:pt x="180" y="88"/>
                  </a:lnTo>
                  <a:lnTo>
                    <a:pt x="189" y="82"/>
                  </a:lnTo>
                  <a:lnTo>
                    <a:pt x="199" y="78"/>
                  </a:lnTo>
                  <a:lnTo>
                    <a:pt x="210" y="75"/>
                  </a:lnTo>
                  <a:lnTo>
                    <a:pt x="223" y="73"/>
                  </a:lnTo>
                  <a:lnTo>
                    <a:pt x="238" y="72"/>
                  </a:lnTo>
                  <a:lnTo>
                    <a:pt x="246" y="73"/>
                  </a:lnTo>
                  <a:lnTo>
                    <a:pt x="253" y="74"/>
                  </a:lnTo>
                  <a:lnTo>
                    <a:pt x="268" y="78"/>
                  </a:lnTo>
                  <a:lnTo>
                    <a:pt x="282" y="81"/>
                  </a:lnTo>
                  <a:lnTo>
                    <a:pt x="282" y="74"/>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54" name="Freeform 33"/>
            <p:cNvSpPr>
              <a:spLocks noEditPoints="1"/>
            </p:cNvSpPr>
            <p:nvPr/>
          </p:nvSpPr>
          <p:spPr bwMode="gray">
            <a:xfrm>
              <a:off x="8124825" y="474663"/>
              <a:ext cx="76200" cy="82550"/>
            </a:xfrm>
            <a:custGeom>
              <a:avLst/>
              <a:gdLst>
                <a:gd name="T0" fmla="*/ 2147483647 w 309"/>
                <a:gd name="T1" fmla="*/ 2147483647 h 334"/>
                <a:gd name="T2" fmla="*/ 2147483647 w 309"/>
                <a:gd name="T3" fmla="*/ 2147483647 h 334"/>
                <a:gd name="T4" fmla="*/ 2147483647 w 309"/>
                <a:gd name="T5" fmla="*/ 2147483647 h 334"/>
                <a:gd name="T6" fmla="*/ 2147483647 w 309"/>
                <a:gd name="T7" fmla="*/ 2147483647 h 334"/>
                <a:gd name="T8" fmla="*/ 2147483647 w 309"/>
                <a:gd name="T9" fmla="*/ 2147483647 h 334"/>
                <a:gd name="T10" fmla="*/ 2147483647 w 309"/>
                <a:gd name="T11" fmla="*/ 2147483647 h 334"/>
                <a:gd name="T12" fmla="*/ 2147483647 w 309"/>
                <a:gd name="T13" fmla="*/ 2147483647 h 334"/>
                <a:gd name="T14" fmla="*/ 2147483647 w 309"/>
                <a:gd name="T15" fmla="*/ 2147483647 h 334"/>
                <a:gd name="T16" fmla="*/ 2147483647 w 309"/>
                <a:gd name="T17" fmla="*/ 2147483647 h 334"/>
                <a:gd name="T18" fmla="*/ 2147483647 w 309"/>
                <a:gd name="T19" fmla="*/ 2147483647 h 334"/>
                <a:gd name="T20" fmla="*/ 2147483647 w 309"/>
                <a:gd name="T21" fmla="*/ 2147483647 h 334"/>
                <a:gd name="T22" fmla="*/ 2147483647 w 309"/>
                <a:gd name="T23" fmla="*/ 2147483647 h 334"/>
                <a:gd name="T24" fmla="*/ 2147483647 w 309"/>
                <a:gd name="T25" fmla="*/ 2147483647 h 334"/>
                <a:gd name="T26" fmla="*/ 2147483647 w 309"/>
                <a:gd name="T27" fmla="*/ 2147483647 h 334"/>
                <a:gd name="T28" fmla="*/ 2147483647 w 309"/>
                <a:gd name="T29" fmla="*/ 2147483647 h 334"/>
                <a:gd name="T30" fmla="*/ 2147483647 w 309"/>
                <a:gd name="T31" fmla="*/ 2147483647 h 334"/>
                <a:gd name="T32" fmla="*/ 2147483647 w 309"/>
                <a:gd name="T33" fmla="*/ 2147483647 h 334"/>
                <a:gd name="T34" fmla="*/ 2147483647 w 309"/>
                <a:gd name="T35" fmla="*/ 2147483647 h 334"/>
                <a:gd name="T36" fmla="*/ 2147483647 w 309"/>
                <a:gd name="T37" fmla="*/ 2147483647 h 334"/>
                <a:gd name="T38" fmla="*/ 2147483647 w 309"/>
                <a:gd name="T39" fmla="*/ 2147483647 h 334"/>
                <a:gd name="T40" fmla="*/ 2147483647 w 309"/>
                <a:gd name="T41" fmla="*/ 2147483647 h 334"/>
                <a:gd name="T42" fmla="*/ 2147483647 w 309"/>
                <a:gd name="T43" fmla="*/ 2147483647 h 334"/>
                <a:gd name="T44" fmla="*/ 2147483647 w 309"/>
                <a:gd name="T45" fmla="*/ 2147483647 h 334"/>
                <a:gd name="T46" fmla="*/ 2147483647 w 309"/>
                <a:gd name="T47" fmla="*/ 0 h 334"/>
                <a:gd name="T48" fmla="*/ 2147483647 w 309"/>
                <a:gd name="T49" fmla="*/ 2147483647 h 334"/>
                <a:gd name="T50" fmla="*/ 2147483647 w 309"/>
                <a:gd name="T51" fmla="*/ 2147483647 h 334"/>
                <a:gd name="T52" fmla="*/ 2147483647 w 309"/>
                <a:gd name="T53" fmla="*/ 2147483647 h 334"/>
                <a:gd name="T54" fmla="*/ 2147483647 w 309"/>
                <a:gd name="T55" fmla="*/ 2147483647 h 334"/>
                <a:gd name="T56" fmla="*/ 2147483647 w 309"/>
                <a:gd name="T57" fmla="*/ 2147483647 h 334"/>
                <a:gd name="T58" fmla="*/ 2147483647 w 309"/>
                <a:gd name="T59" fmla="*/ 2147483647 h 334"/>
                <a:gd name="T60" fmla="*/ 2147483647 w 309"/>
                <a:gd name="T61" fmla="*/ 2147483647 h 334"/>
                <a:gd name="T62" fmla="*/ 0 w 309"/>
                <a:gd name="T63" fmla="*/ 2147483647 h 334"/>
                <a:gd name="T64" fmla="*/ 2147483647 w 309"/>
                <a:gd name="T65" fmla="*/ 2147483647 h 334"/>
                <a:gd name="T66" fmla="*/ 2147483647 w 309"/>
                <a:gd name="T67" fmla="*/ 2147483647 h 334"/>
                <a:gd name="T68" fmla="*/ 2147483647 w 309"/>
                <a:gd name="T69" fmla="*/ 2147483647 h 334"/>
                <a:gd name="T70" fmla="*/ 2147483647 w 309"/>
                <a:gd name="T71" fmla="*/ 2147483647 h 334"/>
                <a:gd name="T72" fmla="*/ 2147483647 w 309"/>
                <a:gd name="T73" fmla="*/ 2147483647 h 334"/>
                <a:gd name="T74" fmla="*/ 2147483647 w 309"/>
                <a:gd name="T75" fmla="*/ 2147483647 h 334"/>
                <a:gd name="T76" fmla="*/ 2147483647 w 309"/>
                <a:gd name="T77" fmla="*/ 2147483647 h 334"/>
                <a:gd name="T78" fmla="*/ 2147483647 w 309"/>
                <a:gd name="T79" fmla="*/ 2147483647 h 334"/>
                <a:gd name="T80" fmla="*/ 2147483647 w 309"/>
                <a:gd name="T81" fmla="*/ 2147483647 h 334"/>
                <a:gd name="T82" fmla="*/ 2147483647 w 309"/>
                <a:gd name="T83" fmla="*/ 2147483647 h 334"/>
                <a:gd name="T84" fmla="*/ 2147483647 w 309"/>
                <a:gd name="T85" fmla="*/ 2147483647 h 334"/>
                <a:gd name="T86" fmla="*/ 2147483647 w 309"/>
                <a:gd name="T87" fmla="*/ 2147483647 h 334"/>
                <a:gd name="T88" fmla="*/ 2147483647 w 309"/>
                <a:gd name="T89" fmla="*/ 2147483647 h 334"/>
                <a:gd name="T90" fmla="*/ 2147483647 w 309"/>
                <a:gd name="T91" fmla="*/ 2147483647 h 334"/>
                <a:gd name="T92" fmla="*/ 2147483647 w 309"/>
                <a:gd name="T93" fmla="*/ 2147483647 h 334"/>
                <a:gd name="T94" fmla="*/ 2147483647 w 309"/>
                <a:gd name="T95" fmla="*/ 2147483647 h 334"/>
                <a:gd name="T96" fmla="*/ 2147483647 w 309"/>
                <a:gd name="T97" fmla="*/ 2147483647 h 334"/>
                <a:gd name="T98" fmla="*/ 2147483647 w 309"/>
                <a:gd name="T99" fmla="*/ 2147483647 h 334"/>
                <a:gd name="T100" fmla="*/ 2147483647 w 309"/>
                <a:gd name="T101" fmla="*/ 2147483647 h 334"/>
                <a:gd name="T102" fmla="*/ 2147483647 w 309"/>
                <a:gd name="T103" fmla="*/ 2147483647 h 334"/>
                <a:gd name="T104" fmla="*/ 2147483647 w 309"/>
                <a:gd name="T105" fmla="*/ 2147483647 h 334"/>
                <a:gd name="T106" fmla="*/ 2147483647 w 309"/>
                <a:gd name="T107" fmla="*/ 2147483647 h 334"/>
                <a:gd name="T108" fmla="*/ 2147483647 w 309"/>
                <a:gd name="T109" fmla="*/ 2147483647 h 334"/>
                <a:gd name="T110" fmla="*/ 2147483647 w 309"/>
                <a:gd name="T111" fmla="*/ 2147483647 h 334"/>
                <a:gd name="T112" fmla="*/ 2147483647 w 309"/>
                <a:gd name="T113" fmla="*/ 2147483647 h 334"/>
                <a:gd name="T114" fmla="*/ 2147483647 w 309"/>
                <a:gd name="T115" fmla="*/ 2147483647 h 3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9"/>
                <a:gd name="T175" fmla="*/ 0 h 334"/>
                <a:gd name="T176" fmla="*/ 309 w 309"/>
                <a:gd name="T177" fmla="*/ 334 h 3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9" h="334">
                  <a:moveTo>
                    <a:pt x="162" y="35"/>
                  </a:moveTo>
                  <a:lnTo>
                    <a:pt x="162" y="35"/>
                  </a:lnTo>
                  <a:lnTo>
                    <a:pt x="170" y="35"/>
                  </a:lnTo>
                  <a:lnTo>
                    <a:pt x="178" y="36"/>
                  </a:lnTo>
                  <a:lnTo>
                    <a:pt x="184" y="39"/>
                  </a:lnTo>
                  <a:lnTo>
                    <a:pt x="191" y="41"/>
                  </a:lnTo>
                  <a:lnTo>
                    <a:pt x="196" y="44"/>
                  </a:lnTo>
                  <a:lnTo>
                    <a:pt x="201" y="47"/>
                  </a:lnTo>
                  <a:lnTo>
                    <a:pt x="206" y="51"/>
                  </a:lnTo>
                  <a:lnTo>
                    <a:pt x="209" y="56"/>
                  </a:lnTo>
                  <a:lnTo>
                    <a:pt x="214" y="66"/>
                  </a:lnTo>
                  <a:lnTo>
                    <a:pt x="218" y="77"/>
                  </a:lnTo>
                  <a:lnTo>
                    <a:pt x="220" y="88"/>
                  </a:lnTo>
                  <a:lnTo>
                    <a:pt x="222" y="100"/>
                  </a:lnTo>
                  <a:lnTo>
                    <a:pt x="95" y="100"/>
                  </a:lnTo>
                  <a:lnTo>
                    <a:pt x="98" y="91"/>
                  </a:lnTo>
                  <a:lnTo>
                    <a:pt x="100" y="80"/>
                  </a:lnTo>
                  <a:lnTo>
                    <a:pt x="105" y="70"/>
                  </a:lnTo>
                  <a:lnTo>
                    <a:pt x="111" y="59"/>
                  </a:lnTo>
                  <a:lnTo>
                    <a:pt x="115" y="55"/>
                  </a:lnTo>
                  <a:lnTo>
                    <a:pt x="120" y="49"/>
                  </a:lnTo>
                  <a:lnTo>
                    <a:pt x="125" y="46"/>
                  </a:lnTo>
                  <a:lnTo>
                    <a:pt x="131" y="42"/>
                  </a:lnTo>
                  <a:lnTo>
                    <a:pt x="137" y="40"/>
                  </a:lnTo>
                  <a:lnTo>
                    <a:pt x="145" y="38"/>
                  </a:lnTo>
                  <a:lnTo>
                    <a:pt x="152" y="35"/>
                  </a:lnTo>
                  <a:lnTo>
                    <a:pt x="162" y="35"/>
                  </a:lnTo>
                  <a:close/>
                  <a:moveTo>
                    <a:pt x="309" y="133"/>
                  </a:moveTo>
                  <a:lnTo>
                    <a:pt x="309" y="133"/>
                  </a:lnTo>
                  <a:lnTo>
                    <a:pt x="309" y="117"/>
                  </a:lnTo>
                  <a:lnTo>
                    <a:pt x="307" y="102"/>
                  </a:lnTo>
                  <a:lnTo>
                    <a:pt x="305" y="88"/>
                  </a:lnTo>
                  <a:lnTo>
                    <a:pt x="301" y="75"/>
                  </a:lnTo>
                  <a:lnTo>
                    <a:pt x="295" y="63"/>
                  </a:lnTo>
                  <a:lnTo>
                    <a:pt x="289" y="52"/>
                  </a:lnTo>
                  <a:lnTo>
                    <a:pt x="281" y="43"/>
                  </a:lnTo>
                  <a:lnTo>
                    <a:pt x="273" y="33"/>
                  </a:lnTo>
                  <a:lnTo>
                    <a:pt x="263" y="26"/>
                  </a:lnTo>
                  <a:lnTo>
                    <a:pt x="253" y="19"/>
                  </a:lnTo>
                  <a:lnTo>
                    <a:pt x="241" y="13"/>
                  </a:lnTo>
                  <a:lnTo>
                    <a:pt x="228" y="9"/>
                  </a:lnTo>
                  <a:lnTo>
                    <a:pt x="214" y="5"/>
                  </a:lnTo>
                  <a:lnTo>
                    <a:pt x="198" y="2"/>
                  </a:lnTo>
                  <a:lnTo>
                    <a:pt x="182" y="1"/>
                  </a:lnTo>
                  <a:lnTo>
                    <a:pt x="165" y="0"/>
                  </a:lnTo>
                  <a:lnTo>
                    <a:pt x="145" y="1"/>
                  </a:lnTo>
                  <a:lnTo>
                    <a:pt x="126" y="3"/>
                  </a:lnTo>
                  <a:lnTo>
                    <a:pt x="109" y="5"/>
                  </a:lnTo>
                  <a:lnTo>
                    <a:pt x="93" y="10"/>
                  </a:lnTo>
                  <a:lnTo>
                    <a:pt x="78" y="16"/>
                  </a:lnTo>
                  <a:lnTo>
                    <a:pt x="64" y="23"/>
                  </a:lnTo>
                  <a:lnTo>
                    <a:pt x="53" y="30"/>
                  </a:lnTo>
                  <a:lnTo>
                    <a:pt x="42" y="40"/>
                  </a:lnTo>
                  <a:lnTo>
                    <a:pt x="32" y="50"/>
                  </a:lnTo>
                  <a:lnTo>
                    <a:pt x="24" y="61"/>
                  </a:lnTo>
                  <a:lnTo>
                    <a:pt x="16" y="74"/>
                  </a:lnTo>
                  <a:lnTo>
                    <a:pt x="11" y="88"/>
                  </a:lnTo>
                  <a:lnTo>
                    <a:pt x="6" y="104"/>
                  </a:lnTo>
                  <a:lnTo>
                    <a:pt x="2" y="120"/>
                  </a:lnTo>
                  <a:lnTo>
                    <a:pt x="1" y="137"/>
                  </a:lnTo>
                  <a:lnTo>
                    <a:pt x="0" y="156"/>
                  </a:lnTo>
                  <a:lnTo>
                    <a:pt x="1" y="177"/>
                  </a:lnTo>
                  <a:lnTo>
                    <a:pt x="4" y="196"/>
                  </a:lnTo>
                  <a:lnTo>
                    <a:pt x="8" y="214"/>
                  </a:lnTo>
                  <a:lnTo>
                    <a:pt x="13" y="231"/>
                  </a:lnTo>
                  <a:lnTo>
                    <a:pt x="21" y="247"/>
                  </a:lnTo>
                  <a:lnTo>
                    <a:pt x="29" y="261"/>
                  </a:lnTo>
                  <a:lnTo>
                    <a:pt x="39" y="275"/>
                  </a:lnTo>
                  <a:lnTo>
                    <a:pt x="51" y="287"/>
                  </a:lnTo>
                  <a:lnTo>
                    <a:pt x="63" y="297"/>
                  </a:lnTo>
                  <a:lnTo>
                    <a:pt x="78" y="307"/>
                  </a:lnTo>
                  <a:lnTo>
                    <a:pt x="93" y="316"/>
                  </a:lnTo>
                  <a:lnTo>
                    <a:pt x="110" y="322"/>
                  </a:lnTo>
                  <a:lnTo>
                    <a:pt x="129" y="327"/>
                  </a:lnTo>
                  <a:lnTo>
                    <a:pt x="148" y="331"/>
                  </a:lnTo>
                  <a:lnTo>
                    <a:pt x="169" y="333"/>
                  </a:lnTo>
                  <a:lnTo>
                    <a:pt x="191" y="334"/>
                  </a:lnTo>
                  <a:lnTo>
                    <a:pt x="210" y="334"/>
                  </a:lnTo>
                  <a:lnTo>
                    <a:pt x="227" y="332"/>
                  </a:lnTo>
                  <a:lnTo>
                    <a:pt x="243" y="329"/>
                  </a:lnTo>
                  <a:lnTo>
                    <a:pt x="258" y="327"/>
                  </a:lnTo>
                  <a:lnTo>
                    <a:pt x="282" y="321"/>
                  </a:lnTo>
                  <a:lnTo>
                    <a:pt x="297" y="316"/>
                  </a:lnTo>
                  <a:lnTo>
                    <a:pt x="303" y="314"/>
                  </a:lnTo>
                  <a:lnTo>
                    <a:pt x="303" y="272"/>
                  </a:lnTo>
                  <a:lnTo>
                    <a:pt x="294" y="275"/>
                  </a:lnTo>
                  <a:lnTo>
                    <a:pt x="281" y="279"/>
                  </a:lnTo>
                  <a:lnTo>
                    <a:pt x="265" y="282"/>
                  </a:lnTo>
                  <a:lnTo>
                    <a:pt x="246" y="285"/>
                  </a:lnTo>
                  <a:lnTo>
                    <a:pt x="226" y="286"/>
                  </a:lnTo>
                  <a:lnTo>
                    <a:pt x="209" y="285"/>
                  </a:lnTo>
                  <a:lnTo>
                    <a:pt x="194" y="282"/>
                  </a:lnTo>
                  <a:lnTo>
                    <a:pt x="180" y="278"/>
                  </a:lnTo>
                  <a:lnTo>
                    <a:pt x="166" y="273"/>
                  </a:lnTo>
                  <a:lnTo>
                    <a:pt x="154" y="265"/>
                  </a:lnTo>
                  <a:lnTo>
                    <a:pt x="145" y="258"/>
                  </a:lnTo>
                  <a:lnTo>
                    <a:pt x="135" y="248"/>
                  </a:lnTo>
                  <a:lnTo>
                    <a:pt x="126" y="239"/>
                  </a:lnTo>
                  <a:lnTo>
                    <a:pt x="119" y="228"/>
                  </a:lnTo>
                  <a:lnTo>
                    <a:pt x="114" y="216"/>
                  </a:lnTo>
                  <a:lnTo>
                    <a:pt x="108" y="203"/>
                  </a:lnTo>
                  <a:lnTo>
                    <a:pt x="104" y="192"/>
                  </a:lnTo>
                  <a:lnTo>
                    <a:pt x="101" y="178"/>
                  </a:lnTo>
                  <a:lnTo>
                    <a:pt x="98" y="165"/>
                  </a:lnTo>
                  <a:lnTo>
                    <a:pt x="97" y="152"/>
                  </a:lnTo>
                  <a:lnTo>
                    <a:pt x="95" y="139"/>
                  </a:lnTo>
                  <a:lnTo>
                    <a:pt x="309" y="139"/>
                  </a:lnTo>
                  <a:lnTo>
                    <a:pt x="309" y="133"/>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55" name="Freeform 36"/>
            <p:cNvSpPr>
              <a:spLocks/>
            </p:cNvSpPr>
            <p:nvPr/>
          </p:nvSpPr>
          <p:spPr bwMode="gray">
            <a:xfrm>
              <a:off x="8332788" y="438150"/>
              <a:ext cx="90487" cy="117475"/>
            </a:xfrm>
            <a:custGeom>
              <a:avLst/>
              <a:gdLst>
                <a:gd name="T0" fmla="*/ 2147483647 w 365"/>
                <a:gd name="T1" fmla="*/ 2147483647 h 475"/>
                <a:gd name="T2" fmla="*/ 2147483647 w 365"/>
                <a:gd name="T3" fmla="*/ 2147483647 h 475"/>
                <a:gd name="T4" fmla="*/ 2147483647 w 365"/>
                <a:gd name="T5" fmla="*/ 2147483647 h 475"/>
                <a:gd name="T6" fmla="*/ 2147483647 w 365"/>
                <a:gd name="T7" fmla="*/ 2147483647 h 475"/>
                <a:gd name="T8" fmla="*/ 2147483647 w 365"/>
                <a:gd name="T9" fmla="*/ 2147483647 h 475"/>
                <a:gd name="T10" fmla="*/ 2147483647 w 365"/>
                <a:gd name="T11" fmla="*/ 2147483647 h 475"/>
                <a:gd name="T12" fmla="*/ 2147483647 w 365"/>
                <a:gd name="T13" fmla="*/ 2147483647 h 475"/>
                <a:gd name="T14" fmla="*/ 2147483647 w 365"/>
                <a:gd name="T15" fmla="*/ 0 h 475"/>
                <a:gd name="T16" fmla="*/ 0 w 365"/>
                <a:gd name="T17" fmla="*/ 2147483647 h 475"/>
                <a:gd name="T18" fmla="*/ 2147483647 w 365"/>
                <a:gd name="T19" fmla="*/ 2147483647 h 475"/>
                <a:gd name="T20" fmla="*/ 2147483647 w 365"/>
                <a:gd name="T21" fmla="*/ 2147483647 h 475"/>
                <a:gd name="T22" fmla="*/ 2147483647 w 365"/>
                <a:gd name="T23" fmla="*/ 2147483647 h 475"/>
                <a:gd name="T24" fmla="*/ 2147483647 w 365"/>
                <a:gd name="T25" fmla="*/ 2147483647 h 475"/>
                <a:gd name="T26" fmla="*/ 2147483647 w 365"/>
                <a:gd name="T27" fmla="*/ 2147483647 h 475"/>
                <a:gd name="T28" fmla="*/ 2147483647 w 365"/>
                <a:gd name="T29" fmla="*/ 2147483647 h 475"/>
                <a:gd name="T30" fmla="*/ 2147483647 w 365"/>
                <a:gd name="T31" fmla="*/ 2147483647 h 475"/>
                <a:gd name="T32" fmla="*/ 2147483647 w 365"/>
                <a:gd name="T33" fmla="*/ 2147483647 h 475"/>
                <a:gd name="T34" fmla="*/ 2147483647 w 365"/>
                <a:gd name="T35" fmla="*/ 2147483647 h 475"/>
                <a:gd name="T36" fmla="*/ 2147483647 w 365"/>
                <a:gd name="T37" fmla="*/ 2147483647 h 475"/>
                <a:gd name="T38" fmla="*/ 2147483647 w 365"/>
                <a:gd name="T39" fmla="*/ 2147483647 h 475"/>
                <a:gd name="T40" fmla="*/ 2147483647 w 365"/>
                <a:gd name="T41" fmla="*/ 2147483647 h 475"/>
                <a:gd name="T42" fmla="*/ 2147483647 w 365"/>
                <a:gd name="T43" fmla="*/ 2147483647 h 475"/>
                <a:gd name="T44" fmla="*/ 2147483647 w 365"/>
                <a:gd name="T45" fmla="*/ 2147483647 h 475"/>
                <a:gd name="T46" fmla="*/ 2147483647 w 365"/>
                <a:gd name="T47" fmla="*/ 2147483647 h 475"/>
                <a:gd name="T48" fmla="*/ 2147483647 w 365"/>
                <a:gd name="T49" fmla="*/ 2147483647 h 475"/>
                <a:gd name="T50" fmla="*/ 2147483647 w 365"/>
                <a:gd name="T51" fmla="*/ 2147483647 h 475"/>
                <a:gd name="T52" fmla="*/ 2147483647 w 365"/>
                <a:gd name="T53" fmla="*/ 2147483647 h 475"/>
                <a:gd name="T54" fmla="*/ 2147483647 w 365"/>
                <a:gd name="T55" fmla="*/ 2147483647 h 475"/>
                <a:gd name="T56" fmla="*/ 2147483647 w 365"/>
                <a:gd name="T57" fmla="*/ 2147483647 h 475"/>
                <a:gd name="T58" fmla="*/ 2147483647 w 365"/>
                <a:gd name="T59" fmla="*/ 2147483647 h 475"/>
                <a:gd name="T60" fmla="*/ 2147483647 w 365"/>
                <a:gd name="T61" fmla="*/ 2147483647 h 475"/>
                <a:gd name="T62" fmla="*/ 2147483647 w 365"/>
                <a:gd name="T63" fmla="*/ 2147483647 h 475"/>
                <a:gd name="T64" fmla="*/ 2147483647 w 365"/>
                <a:gd name="T65" fmla="*/ 2147483647 h 475"/>
                <a:gd name="T66" fmla="*/ 2147483647 w 365"/>
                <a:gd name="T67" fmla="*/ 2147483647 h 475"/>
                <a:gd name="T68" fmla="*/ 2147483647 w 365"/>
                <a:gd name="T69" fmla="*/ 2147483647 h 475"/>
                <a:gd name="T70" fmla="*/ 2147483647 w 365"/>
                <a:gd name="T71" fmla="*/ 2147483647 h 475"/>
                <a:gd name="T72" fmla="*/ 2147483647 w 365"/>
                <a:gd name="T73" fmla="*/ 2147483647 h 475"/>
                <a:gd name="T74" fmla="*/ 2147483647 w 365"/>
                <a:gd name="T75" fmla="*/ 2147483647 h 475"/>
                <a:gd name="T76" fmla="*/ 2147483647 w 365"/>
                <a:gd name="T77" fmla="*/ 2147483647 h 475"/>
                <a:gd name="T78" fmla="*/ 2147483647 w 365"/>
                <a:gd name="T79" fmla="*/ 2147483647 h 475"/>
                <a:gd name="T80" fmla="*/ 2147483647 w 365"/>
                <a:gd name="T81" fmla="*/ 2147483647 h 4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5"/>
                <a:gd name="T124" fmla="*/ 0 h 475"/>
                <a:gd name="T125" fmla="*/ 365 w 365"/>
                <a:gd name="T126" fmla="*/ 475 h 4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5" h="475">
                  <a:moveTo>
                    <a:pt x="266" y="149"/>
                  </a:moveTo>
                  <a:lnTo>
                    <a:pt x="266" y="149"/>
                  </a:lnTo>
                  <a:lnTo>
                    <a:pt x="255" y="150"/>
                  </a:lnTo>
                  <a:lnTo>
                    <a:pt x="244" y="151"/>
                  </a:lnTo>
                  <a:lnTo>
                    <a:pt x="233" y="153"/>
                  </a:lnTo>
                  <a:lnTo>
                    <a:pt x="224" y="157"/>
                  </a:lnTo>
                  <a:lnTo>
                    <a:pt x="214" y="160"/>
                  </a:lnTo>
                  <a:lnTo>
                    <a:pt x="206" y="164"/>
                  </a:lnTo>
                  <a:lnTo>
                    <a:pt x="197" y="168"/>
                  </a:lnTo>
                  <a:lnTo>
                    <a:pt x="189" y="174"/>
                  </a:lnTo>
                  <a:lnTo>
                    <a:pt x="176" y="184"/>
                  </a:lnTo>
                  <a:lnTo>
                    <a:pt x="164" y="196"/>
                  </a:lnTo>
                  <a:lnTo>
                    <a:pt x="154" y="208"/>
                  </a:lnTo>
                  <a:lnTo>
                    <a:pt x="147" y="220"/>
                  </a:lnTo>
                  <a:lnTo>
                    <a:pt x="147" y="0"/>
                  </a:lnTo>
                  <a:lnTo>
                    <a:pt x="139" y="2"/>
                  </a:lnTo>
                  <a:lnTo>
                    <a:pt x="0" y="19"/>
                  </a:lnTo>
                  <a:lnTo>
                    <a:pt x="0" y="43"/>
                  </a:lnTo>
                  <a:lnTo>
                    <a:pt x="7" y="43"/>
                  </a:lnTo>
                  <a:lnTo>
                    <a:pt x="21" y="45"/>
                  </a:lnTo>
                  <a:lnTo>
                    <a:pt x="32" y="47"/>
                  </a:lnTo>
                  <a:lnTo>
                    <a:pt x="42" y="51"/>
                  </a:lnTo>
                  <a:lnTo>
                    <a:pt x="45" y="53"/>
                  </a:lnTo>
                  <a:lnTo>
                    <a:pt x="48" y="55"/>
                  </a:lnTo>
                  <a:lnTo>
                    <a:pt x="52" y="58"/>
                  </a:lnTo>
                  <a:lnTo>
                    <a:pt x="54" y="62"/>
                  </a:lnTo>
                  <a:lnTo>
                    <a:pt x="57" y="71"/>
                  </a:lnTo>
                  <a:lnTo>
                    <a:pt x="58" y="83"/>
                  </a:lnTo>
                  <a:lnTo>
                    <a:pt x="59" y="98"/>
                  </a:lnTo>
                  <a:lnTo>
                    <a:pt x="59" y="475"/>
                  </a:lnTo>
                  <a:lnTo>
                    <a:pt x="147" y="475"/>
                  </a:lnTo>
                  <a:lnTo>
                    <a:pt x="147" y="313"/>
                  </a:lnTo>
                  <a:lnTo>
                    <a:pt x="147" y="302"/>
                  </a:lnTo>
                  <a:lnTo>
                    <a:pt x="149" y="291"/>
                  </a:lnTo>
                  <a:lnTo>
                    <a:pt x="151" y="281"/>
                  </a:lnTo>
                  <a:lnTo>
                    <a:pt x="154" y="271"/>
                  </a:lnTo>
                  <a:lnTo>
                    <a:pt x="158" y="261"/>
                  </a:lnTo>
                  <a:lnTo>
                    <a:pt x="163" y="253"/>
                  </a:lnTo>
                  <a:lnTo>
                    <a:pt x="168" y="244"/>
                  </a:lnTo>
                  <a:lnTo>
                    <a:pt x="173" y="237"/>
                  </a:lnTo>
                  <a:lnTo>
                    <a:pt x="180" y="230"/>
                  </a:lnTo>
                  <a:lnTo>
                    <a:pt x="186" y="224"/>
                  </a:lnTo>
                  <a:lnTo>
                    <a:pt x="193" y="220"/>
                  </a:lnTo>
                  <a:lnTo>
                    <a:pt x="200" y="214"/>
                  </a:lnTo>
                  <a:lnTo>
                    <a:pt x="208" y="211"/>
                  </a:lnTo>
                  <a:lnTo>
                    <a:pt x="214" y="209"/>
                  </a:lnTo>
                  <a:lnTo>
                    <a:pt x="222" y="207"/>
                  </a:lnTo>
                  <a:lnTo>
                    <a:pt x="229" y="207"/>
                  </a:lnTo>
                  <a:lnTo>
                    <a:pt x="238" y="207"/>
                  </a:lnTo>
                  <a:lnTo>
                    <a:pt x="245" y="208"/>
                  </a:lnTo>
                  <a:lnTo>
                    <a:pt x="251" y="210"/>
                  </a:lnTo>
                  <a:lnTo>
                    <a:pt x="257" y="213"/>
                  </a:lnTo>
                  <a:lnTo>
                    <a:pt x="262" y="216"/>
                  </a:lnTo>
                  <a:lnTo>
                    <a:pt x="265" y="220"/>
                  </a:lnTo>
                  <a:lnTo>
                    <a:pt x="269" y="224"/>
                  </a:lnTo>
                  <a:lnTo>
                    <a:pt x="272" y="229"/>
                  </a:lnTo>
                  <a:lnTo>
                    <a:pt x="275" y="240"/>
                  </a:lnTo>
                  <a:lnTo>
                    <a:pt x="277" y="251"/>
                  </a:lnTo>
                  <a:lnTo>
                    <a:pt x="277" y="264"/>
                  </a:lnTo>
                  <a:lnTo>
                    <a:pt x="277" y="275"/>
                  </a:lnTo>
                  <a:lnTo>
                    <a:pt x="277" y="475"/>
                  </a:lnTo>
                  <a:lnTo>
                    <a:pt x="365" y="475"/>
                  </a:lnTo>
                  <a:lnTo>
                    <a:pt x="365" y="266"/>
                  </a:lnTo>
                  <a:lnTo>
                    <a:pt x="365" y="251"/>
                  </a:lnTo>
                  <a:lnTo>
                    <a:pt x="364" y="232"/>
                  </a:lnTo>
                  <a:lnTo>
                    <a:pt x="363" y="223"/>
                  </a:lnTo>
                  <a:lnTo>
                    <a:pt x="360" y="213"/>
                  </a:lnTo>
                  <a:lnTo>
                    <a:pt x="357" y="204"/>
                  </a:lnTo>
                  <a:lnTo>
                    <a:pt x="353" y="194"/>
                  </a:lnTo>
                  <a:lnTo>
                    <a:pt x="348" y="185"/>
                  </a:lnTo>
                  <a:lnTo>
                    <a:pt x="341" y="177"/>
                  </a:lnTo>
                  <a:lnTo>
                    <a:pt x="333" y="169"/>
                  </a:lnTo>
                  <a:lnTo>
                    <a:pt x="323" y="163"/>
                  </a:lnTo>
                  <a:lnTo>
                    <a:pt x="312" y="158"/>
                  </a:lnTo>
                  <a:lnTo>
                    <a:pt x="300" y="153"/>
                  </a:lnTo>
                  <a:lnTo>
                    <a:pt x="284" y="150"/>
                  </a:lnTo>
                  <a:lnTo>
                    <a:pt x="266" y="149"/>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56" name="Freeform 38"/>
            <p:cNvSpPr>
              <a:spLocks noEditPoints="1"/>
            </p:cNvSpPr>
            <p:nvPr/>
          </p:nvSpPr>
          <p:spPr bwMode="gray">
            <a:xfrm>
              <a:off x="8443913" y="474663"/>
              <a:ext cx="77787" cy="82550"/>
            </a:xfrm>
            <a:custGeom>
              <a:avLst/>
              <a:gdLst>
                <a:gd name="T0" fmla="*/ 2147483647 w 310"/>
                <a:gd name="T1" fmla="*/ 2147483647 h 334"/>
                <a:gd name="T2" fmla="*/ 2147483647 w 310"/>
                <a:gd name="T3" fmla="*/ 2147483647 h 334"/>
                <a:gd name="T4" fmla="*/ 2147483647 w 310"/>
                <a:gd name="T5" fmla="*/ 2147483647 h 334"/>
                <a:gd name="T6" fmla="*/ 2147483647 w 310"/>
                <a:gd name="T7" fmla="*/ 2147483647 h 334"/>
                <a:gd name="T8" fmla="*/ 2147483647 w 310"/>
                <a:gd name="T9" fmla="*/ 2147483647 h 334"/>
                <a:gd name="T10" fmla="*/ 2147483647 w 310"/>
                <a:gd name="T11" fmla="*/ 2147483647 h 334"/>
                <a:gd name="T12" fmla="*/ 2147483647 w 310"/>
                <a:gd name="T13" fmla="*/ 2147483647 h 334"/>
                <a:gd name="T14" fmla="*/ 2147483647 w 310"/>
                <a:gd name="T15" fmla="*/ 2147483647 h 334"/>
                <a:gd name="T16" fmla="*/ 2147483647 w 310"/>
                <a:gd name="T17" fmla="*/ 2147483647 h 334"/>
                <a:gd name="T18" fmla="*/ 2147483647 w 310"/>
                <a:gd name="T19" fmla="*/ 2147483647 h 334"/>
                <a:gd name="T20" fmla="*/ 2147483647 w 310"/>
                <a:gd name="T21" fmla="*/ 2147483647 h 334"/>
                <a:gd name="T22" fmla="*/ 2147483647 w 310"/>
                <a:gd name="T23" fmla="*/ 2147483647 h 334"/>
                <a:gd name="T24" fmla="*/ 2147483647 w 310"/>
                <a:gd name="T25" fmla="*/ 2147483647 h 334"/>
                <a:gd name="T26" fmla="*/ 2147483647 w 310"/>
                <a:gd name="T27" fmla="*/ 2147483647 h 334"/>
                <a:gd name="T28" fmla="*/ 2147483647 w 310"/>
                <a:gd name="T29" fmla="*/ 2147483647 h 334"/>
                <a:gd name="T30" fmla="*/ 2147483647 w 310"/>
                <a:gd name="T31" fmla="*/ 2147483647 h 334"/>
                <a:gd name="T32" fmla="*/ 2147483647 w 310"/>
                <a:gd name="T33" fmla="*/ 2147483647 h 334"/>
                <a:gd name="T34" fmla="*/ 2147483647 w 310"/>
                <a:gd name="T35" fmla="*/ 2147483647 h 334"/>
                <a:gd name="T36" fmla="*/ 2147483647 w 310"/>
                <a:gd name="T37" fmla="*/ 2147483647 h 334"/>
                <a:gd name="T38" fmla="*/ 2147483647 w 310"/>
                <a:gd name="T39" fmla="*/ 2147483647 h 334"/>
                <a:gd name="T40" fmla="*/ 2147483647 w 310"/>
                <a:gd name="T41" fmla="*/ 2147483647 h 334"/>
                <a:gd name="T42" fmla="*/ 2147483647 w 310"/>
                <a:gd name="T43" fmla="*/ 2147483647 h 334"/>
                <a:gd name="T44" fmla="*/ 2147483647 w 310"/>
                <a:gd name="T45" fmla="*/ 2147483647 h 334"/>
                <a:gd name="T46" fmla="*/ 2147483647 w 310"/>
                <a:gd name="T47" fmla="*/ 0 h 334"/>
                <a:gd name="T48" fmla="*/ 2147483647 w 310"/>
                <a:gd name="T49" fmla="*/ 2147483647 h 334"/>
                <a:gd name="T50" fmla="*/ 2147483647 w 310"/>
                <a:gd name="T51" fmla="*/ 2147483647 h 334"/>
                <a:gd name="T52" fmla="*/ 2147483647 w 310"/>
                <a:gd name="T53" fmla="*/ 2147483647 h 334"/>
                <a:gd name="T54" fmla="*/ 2147483647 w 310"/>
                <a:gd name="T55" fmla="*/ 2147483647 h 334"/>
                <a:gd name="T56" fmla="*/ 2147483647 w 310"/>
                <a:gd name="T57" fmla="*/ 2147483647 h 334"/>
                <a:gd name="T58" fmla="*/ 2147483647 w 310"/>
                <a:gd name="T59" fmla="*/ 2147483647 h 334"/>
                <a:gd name="T60" fmla="*/ 2147483647 w 310"/>
                <a:gd name="T61" fmla="*/ 2147483647 h 334"/>
                <a:gd name="T62" fmla="*/ 0 w 310"/>
                <a:gd name="T63" fmla="*/ 2147483647 h 334"/>
                <a:gd name="T64" fmla="*/ 2147483647 w 310"/>
                <a:gd name="T65" fmla="*/ 2147483647 h 334"/>
                <a:gd name="T66" fmla="*/ 2147483647 w 310"/>
                <a:gd name="T67" fmla="*/ 2147483647 h 334"/>
                <a:gd name="T68" fmla="*/ 2147483647 w 310"/>
                <a:gd name="T69" fmla="*/ 2147483647 h 334"/>
                <a:gd name="T70" fmla="*/ 2147483647 w 310"/>
                <a:gd name="T71" fmla="*/ 2147483647 h 334"/>
                <a:gd name="T72" fmla="*/ 2147483647 w 310"/>
                <a:gd name="T73" fmla="*/ 2147483647 h 334"/>
                <a:gd name="T74" fmla="*/ 2147483647 w 310"/>
                <a:gd name="T75" fmla="*/ 2147483647 h 334"/>
                <a:gd name="T76" fmla="*/ 2147483647 w 310"/>
                <a:gd name="T77" fmla="*/ 2147483647 h 334"/>
                <a:gd name="T78" fmla="*/ 2147483647 w 310"/>
                <a:gd name="T79" fmla="*/ 2147483647 h 334"/>
                <a:gd name="T80" fmla="*/ 2147483647 w 310"/>
                <a:gd name="T81" fmla="*/ 2147483647 h 334"/>
                <a:gd name="T82" fmla="*/ 2147483647 w 310"/>
                <a:gd name="T83" fmla="*/ 2147483647 h 334"/>
                <a:gd name="T84" fmla="*/ 2147483647 w 310"/>
                <a:gd name="T85" fmla="*/ 2147483647 h 334"/>
                <a:gd name="T86" fmla="*/ 2147483647 w 310"/>
                <a:gd name="T87" fmla="*/ 2147483647 h 334"/>
                <a:gd name="T88" fmla="*/ 2147483647 w 310"/>
                <a:gd name="T89" fmla="*/ 2147483647 h 334"/>
                <a:gd name="T90" fmla="*/ 2147483647 w 310"/>
                <a:gd name="T91" fmla="*/ 2147483647 h 334"/>
                <a:gd name="T92" fmla="*/ 2147483647 w 310"/>
                <a:gd name="T93" fmla="*/ 2147483647 h 334"/>
                <a:gd name="T94" fmla="*/ 2147483647 w 310"/>
                <a:gd name="T95" fmla="*/ 2147483647 h 334"/>
                <a:gd name="T96" fmla="*/ 2147483647 w 310"/>
                <a:gd name="T97" fmla="*/ 2147483647 h 334"/>
                <a:gd name="T98" fmla="*/ 2147483647 w 310"/>
                <a:gd name="T99" fmla="*/ 2147483647 h 334"/>
                <a:gd name="T100" fmla="*/ 2147483647 w 310"/>
                <a:gd name="T101" fmla="*/ 2147483647 h 334"/>
                <a:gd name="T102" fmla="*/ 2147483647 w 310"/>
                <a:gd name="T103" fmla="*/ 2147483647 h 334"/>
                <a:gd name="T104" fmla="*/ 2147483647 w 310"/>
                <a:gd name="T105" fmla="*/ 2147483647 h 334"/>
                <a:gd name="T106" fmla="*/ 2147483647 w 310"/>
                <a:gd name="T107" fmla="*/ 2147483647 h 334"/>
                <a:gd name="T108" fmla="*/ 2147483647 w 310"/>
                <a:gd name="T109" fmla="*/ 2147483647 h 334"/>
                <a:gd name="T110" fmla="*/ 2147483647 w 310"/>
                <a:gd name="T111" fmla="*/ 2147483647 h 334"/>
                <a:gd name="T112" fmla="*/ 2147483647 w 310"/>
                <a:gd name="T113" fmla="*/ 2147483647 h 334"/>
                <a:gd name="T114" fmla="*/ 2147483647 w 310"/>
                <a:gd name="T115" fmla="*/ 2147483647 h 3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0"/>
                <a:gd name="T175" fmla="*/ 0 h 334"/>
                <a:gd name="T176" fmla="*/ 310 w 310"/>
                <a:gd name="T177" fmla="*/ 334 h 3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0" h="334">
                  <a:moveTo>
                    <a:pt x="162" y="35"/>
                  </a:moveTo>
                  <a:lnTo>
                    <a:pt x="162" y="35"/>
                  </a:lnTo>
                  <a:lnTo>
                    <a:pt x="170" y="35"/>
                  </a:lnTo>
                  <a:lnTo>
                    <a:pt x="178" y="36"/>
                  </a:lnTo>
                  <a:lnTo>
                    <a:pt x="184" y="39"/>
                  </a:lnTo>
                  <a:lnTo>
                    <a:pt x="190" y="41"/>
                  </a:lnTo>
                  <a:lnTo>
                    <a:pt x="196" y="44"/>
                  </a:lnTo>
                  <a:lnTo>
                    <a:pt x="201" y="47"/>
                  </a:lnTo>
                  <a:lnTo>
                    <a:pt x="205" y="51"/>
                  </a:lnTo>
                  <a:lnTo>
                    <a:pt x="209" y="56"/>
                  </a:lnTo>
                  <a:lnTo>
                    <a:pt x="215" y="66"/>
                  </a:lnTo>
                  <a:lnTo>
                    <a:pt x="218" y="77"/>
                  </a:lnTo>
                  <a:lnTo>
                    <a:pt x="220" y="88"/>
                  </a:lnTo>
                  <a:lnTo>
                    <a:pt x="221" y="100"/>
                  </a:lnTo>
                  <a:lnTo>
                    <a:pt x="96" y="100"/>
                  </a:lnTo>
                  <a:lnTo>
                    <a:pt x="97" y="91"/>
                  </a:lnTo>
                  <a:lnTo>
                    <a:pt x="101" y="80"/>
                  </a:lnTo>
                  <a:lnTo>
                    <a:pt x="105" y="70"/>
                  </a:lnTo>
                  <a:lnTo>
                    <a:pt x="111" y="59"/>
                  </a:lnTo>
                  <a:lnTo>
                    <a:pt x="116" y="55"/>
                  </a:lnTo>
                  <a:lnTo>
                    <a:pt x="120" y="49"/>
                  </a:lnTo>
                  <a:lnTo>
                    <a:pt x="125" y="46"/>
                  </a:lnTo>
                  <a:lnTo>
                    <a:pt x="131" y="42"/>
                  </a:lnTo>
                  <a:lnTo>
                    <a:pt x="137" y="40"/>
                  </a:lnTo>
                  <a:lnTo>
                    <a:pt x="144" y="38"/>
                  </a:lnTo>
                  <a:lnTo>
                    <a:pt x="153" y="35"/>
                  </a:lnTo>
                  <a:lnTo>
                    <a:pt x="162" y="35"/>
                  </a:lnTo>
                  <a:close/>
                  <a:moveTo>
                    <a:pt x="310" y="133"/>
                  </a:moveTo>
                  <a:lnTo>
                    <a:pt x="310" y="133"/>
                  </a:lnTo>
                  <a:lnTo>
                    <a:pt x="309" y="117"/>
                  </a:lnTo>
                  <a:lnTo>
                    <a:pt x="307" y="102"/>
                  </a:lnTo>
                  <a:lnTo>
                    <a:pt x="305" y="88"/>
                  </a:lnTo>
                  <a:lnTo>
                    <a:pt x="300" y="75"/>
                  </a:lnTo>
                  <a:lnTo>
                    <a:pt x="295" y="63"/>
                  </a:lnTo>
                  <a:lnTo>
                    <a:pt x="289" y="52"/>
                  </a:lnTo>
                  <a:lnTo>
                    <a:pt x="281" y="43"/>
                  </a:lnTo>
                  <a:lnTo>
                    <a:pt x="273" y="33"/>
                  </a:lnTo>
                  <a:lnTo>
                    <a:pt x="263" y="26"/>
                  </a:lnTo>
                  <a:lnTo>
                    <a:pt x="252" y="19"/>
                  </a:lnTo>
                  <a:lnTo>
                    <a:pt x="241" y="13"/>
                  </a:lnTo>
                  <a:lnTo>
                    <a:pt x="228" y="9"/>
                  </a:lnTo>
                  <a:lnTo>
                    <a:pt x="214" y="5"/>
                  </a:lnTo>
                  <a:lnTo>
                    <a:pt x="198" y="2"/>
                  </a:lnTo>
                  <a:lnTo>
                    <a:pt x="182" y="1"/>
                  </a:lnTo>
                  <a:lnTo>
                    <a:pt x="165" y="0"/>
                  </a:lnTo>
                  <a:lnTo>
                    <a:pt x="144" y="1"/>
                  </a:lnTo>
                  <a:lnTo>
                    <a:pt x="126" y="3"/>
                  </a:lnTo>
                  <a:lnTo>
                    <a:pt x="109" y="5"/>
                  </a:lnTo>
                  <a:lnTo>
                    <a:pt x="93" y="10"/>
                  </a:lnTo>
                  <a:lnTo>
                    <a:pt x="78" y="16"/>
                  </a:lnTo>
                  <a:lnTo>
                    <a:pt x="64" y="23"/>
                  </a:lnTo>
                  <a:lnTo>
                    <a:pt x="53" y="30"/>
                  </a:lnTo>
                  <a:lnTo>
                    <a:pt x="42" y="40"/>
                  </a:lnTo>
                  <a:lnTo>
                    <a:pt x="32" y="50"/>
                  </a:lnTo>
                  <a:lnTo>
                    <a:pt x="24" y="61"/>
                  </a:lnTo>
                  <a:lnTo>
                    <a:pt x="16" y="74"/>
                  </a:lnTo>
                  <a:lnTo>
                    <a:pt x="11" y="88"/>
                  </a:lnTo>
                  <a:lnTo>
                    <a:pt x="7" y="104"/>
                  </a:lnTo>
                  <a:lnTo>
                    <a:pt x="3" y="120"/>
                  </a:lnTo>
                  <a:lnTo>
                    <a:pt x="1" y="137"/>
                  </a:lnTo>
                  <a:lnTo>
                    <a:pt x="0" y="156"/>
                  </a:lnTo>
                  <a:lnTo>
                    <a:pt x="1" y="177"/>
                  </a:lnTo>
                  <a:lnTo>
                    <a:pt x="3" y="196"/>
                  </a:lnTo>
                  <a:lnTo>
                    <a:pt x="8" y="214"/>
                  </a:lnTo>
                  <a:lnTo>
                    <a:pt x="13" y="231"/>
                  </a:lnTo>
                  <a:lnTo>
                    <a:pt x="20" y="247"/>
                  </a:lnTo>
                  <a:lnTo>
                    <a:pt x="29" y="261"/>
                  </a:lnTo>
                  <a:lnTo>
                    <a:pt x="40" y="275"/>
                  </a:lnTo>
                  <a:lnTo>
                    <a:pt x="51" y="287"/>
                  </a:lnTo>
                  <a:lnTo>
                    <a:pt x="64" y="297"/>
                  </a:lnTo>
                  <a:lnTo>
                    <a:pt x="78" y="307"/>
                  </a:lnTo>
                  <a:lnTo>
                    <a:pt x="94" y="316"/>
                  </a:lnTo>
                  <a:lnTo>
                    <a:pt x="110" y="322"/>
                  </a:lnTo>
                  <a:lnTo>
                    <a:pt x="129" y="327"/>
                  </a:lnTo>
                  <a:lnTo>
                    <a:pt x="149" y="331"/>
                  </a:lnTo>
                  <a:lnTo>
                    <a:pt x="169" y="333"/>
                  </a:lnTo>
                  <a:lnTo>
                    <a:pt x="190" y="334"/>
                  </a:lnTo>
                  <a:lnTo>
                    <a:pt x="210" y="334"/>
                  </a:lnTo>
                  <a:lnTo>
                    <a:pt x="227" y="332"/>
                  </a:lnTo>
                  <a:lnTo>
                    <a:pt x="244" y="329"/>
                  </a:lnTo>
                  <a:lnTo>
                    <a:pt x="258" y="327"/>
                  </a:lnTo>
                  <a:lnTo>
                    <a:pt x="282" y="321"/>
                  </a:lnTo>
                  <a:lnTo>
                    <a:pt x="297" y="316"/>
                  </a:lnTo>
                  <a:lnTo>
                    <a:pt x="303" y="314"/>
                  </a:lnTo>
                  <a:lnTo>
                    <a:pt x="303" y="272"/>
                  </a:lnTo>
                  <a:lnTo>
                    <a:pt x="294" y="275"/>
                  </a:lnTo>
                  <a:lnTo>
                    <a:pt x="281" y="279"/>
                  </a:lnTo>
                  <a:lnTo>
                    <a:pt x="265" y="282"/>
                  </a:lnTo>
                  <a:lnTo>
                    <a:pt x="247" y="285"/>
                  </a:lnTo>
                  <a:lnTo>
                    <a:pt x="226" y="286"/>
                  </a:lnTo>
                  <a:lnTo>
                    <a:pt x="210" y="285"/>
                  </a:lnTo>
                  <a:lnTo>
                    <a:pt x="194" y="282"/>
                  </a:lnTo>
                  <a:lnTo>
                    <a:pt x="180" y="278"/>
                  </a:lnTo>
                  <a:lnTo>
                    <a:pt x="167" y="273"/>
                  </a:lnTo>
                  <a:lnTo>
                    <a:pt x="155" y="265"/>
                  </a:lnTo>
                  <a:lnTo>
                    <a:pt x="144" y="258"/>
                  </a:lnTo>
                  <a:lnTo>
                    <a:pt x="135" y="248"/>
                  </a:lnTo>
                  <a:lnTo>
                    <a:pt x="126" y="239"/>
                  </a:lnTo>
                  <a:lnTo>
                    <a:pt x="120" y="228"/>
                  </a:lnTo>
                  <a:lnTo>
                    <a:pt x="113" y="216"/>
                  </a:lnTo>
                  <a:lnTo>
                    <a:pt x="108" y="203"/>
                  </a:lnTo>
                  <a:lnTo>
                    <a:pt x="104" y="192"/>
                  </a:lnTo>
                  <a:lnTo>
                    <a:pt x="101" y="178"/>
                  </a:lnTo>
                  <a:lnTo>
                    <a:pt x="98" y="165"/>
                  </a:lnTo>
                  <a:lnTo>
                    <a:pt x="96" y="152"/>
                  </a:lnTo>
                  <a:lnTo>
                    <a:pt x="95" y="139"/>
                  </a:lnTo>
                  <a:lnTo>
                    <a:pt x="310" y="139"/>
                  </a:lnTo>
                  <a:lnTo>
                    <a:pt x="310" y="133"/>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57" name="Freeform 41"/>
            <p:cNvSpPr>
              <a:spLocks/>
            </p:cNvSpPr>
            <p:nvPr/>
          </p:nvSpPr>
          <p:spPr bwMode="gray">
            <a:xfrm>
              <a:off x="8262938" y="452438"/>
              <a:ext cx="60325" cy="104775"/>
            </a:xfrm>
            <a:custGeom>
              <a:avLst/>
              <a:gdLst>
                <a:gd name="T0" fmla="*/ 2147483647 w 245"/>
                <a:gd name="T1" fmla="*/ 0 h 426"/>
                <a:gd name="T2" fmla="*/ 2147483647 w 245"/>
                <a:gd name="T3" fmla="*/ 0 h 426"/>
                <a:gd name="T4" fmla="*/ 2147483647 w 245"/>
                <a:gd name="T5" fmla="*/ 2147483647 h 426"/>
                <a:gd name="T6" fmla="*/ 2147483647 w 245"/>
                <a:gd name="T7" fmla="*/ 2147483647 h 426"/>
                <a:gd name="T8" fmla="*/ 0 w 245"/>
                <a:gd name="T9" fmla="*/ 2147483647 h 426"/>
                <a:gd name="T10" fmla="*/ 0 w 245"/>
                <a:gd name="T11" fmla="*/ 2147483647 h 426"/>
                <a:gd name="T12" fmla="*/ 0 w 245"/>
                <a:gd name="T13" fmla="*/ 2147483647 h 426"/>
                <a:gd name="T14" fmla="*/ 2147483647 w 245"/>
                <a:gd name="T15" fmla="*/ 2147483647 h 426"/>
                <a:gd name="T16" fmla="*/ 2147483647 w 245"/>
                <a:gd name="T17" fmla="*/ 2147483647 h 426"/>
                <a:gd name="T18" fmla="*/ 2147483647 w 245"/>
                <a:gd name="T19" fmla="*/ 2147483647 h 426"/>
                <a:gd name="T20" fmla="*/ 2147483647 w 245"/>
                <a:gd name="T21" fmla="*/ 2147483647 h 426"/>
                <a:gd name="T22" fmla="*/ 2147483647 w 245"/>
                <a:gd name="T23" fmla="*/ 2147483647 h 426"/>
                <a:gd name="T24" fmla="*/ 2147483647 w 245"/>
                <a:gd name="T25" fmla="*/ 2147483647 h 426"/>
                <a:gd name="T26" fmla="*/ 2147483647 w 245"/>
                <a:gd name="T27" fmla="*/ 2147483647 h 426"/>
                <a:gd name="T28" fmla="*/ 2147483647 w 245"/>
                <a:gd name="T29" fmla="*/ 2147483647 h 426"/>
                <a:gd name="T30" fmla="*/ 2147483647 w 245"/>
                <a:gd name="T31" fmla="*/ 2147483647 h 426"/>
                <a:gd name="T32" fmla="*/ 2147483647 w 245"/>
                <a:gd name="T33" fmla="*/ 2147483647 h 426"/>
                <a:gd name="T34" fmla="*/ 2147483647 w 245"/>
                <a:gd name="T35" fmla="*/ 2147483647 h 426"/>
                <a:gd name="T36" fmla="*/ 2147483647 w 245"/>
                <a:gd name="T37" fmla="*/ 2147483647 h 426"/>
                <a:gd name="T38" fmla="*/ 2147483647 w 245"/>
                <a:gd name="T39" fmla="*/ 2147483647 h 426"/>
                <a:gd name="T40" fmla="*/ 2147483647 w 245"/>
                <a:gd name="T41" fmla="*/ 2147483647 h 426"/>
                <a:gd name="T42" fmla="*/ 2147483647 w 245"/>
                <a:gd name="T43" fmla="*/ 2147483647 h 426"/>
                <a:gd name="T44" fmla="*/ 2147483647 w 245"/>
                <a:gd name="T45" fmla="*/ 2147483647 h 426"/>
                <a:gd name="T46" fmla="*/ 2147483647 w 245"/>
                <a:gd name="T47" fmla="*/ 2147483647 h 426"/>
                <a:gd name="T48" fmla="*/ 2147483647 w 245"/>
                <a:gd name="T49" fmla="*/ 2147483647 h 426"/>
                <a:gd name="T50" fmla="*/ 2147483647 w 245"/>
                <a:gd name="T51" fmla="*/ 2147483647 h 426"/>
                <a:gd name="T52" fmla="*/ 2147483647 w 245"/>
                <a:gd name="T53" fmla="*/ 2147483647 h 426"/>
                <a:gd name="T54" fmla="*/ 2147483647 w 245"/>
                <a:gd name="T55" fmla="*/ 2147483647 h 426"/>
                <a:gd name="T56" fmla="*/ 2147483647 w 245"/>
                <a:gd name="T57" fmla="*/ 2147483647 h 426"/>
                <a:gd name="T58" fmla="*/ 2147483647 w 245"/>
                <a:gd name="T59" fmla="*/ 2147483647 h 426"/>
                <a:gd name="T60" fmla="*/ 2147483647 w 245"/>
                <a:gd name="T61" fmla="*/ 2147483647 h 426"/>
                <a:gd name="T62" fmla="*/ 2147483647 w 245"/>
                <a:gd name="T63" fmla="*/ 2147483647 h 426"/>
                <a:gd name="T64" fmla="*/ 2147483647 w 245"/>
                <a:gd name="T65" fmla="*/ 2147483647 h 426"/>
                <a:gd name="T66" fmla="*/ 2147483647 w 245"/>
                <a:gd name="T67" fmla="*/ 2147483647 h 426"/>
                <a:gd name="T68" fmla="*/ 2147483647 w 245"/>
                <a:gd name="T69" fmla="*/ 2147483647 h 426"/>
                <a:gd name="T70" fmla="*/ 2147483647 w 245"/>
                <a:gd name="T71" fmla="*/ 2147483647 h 426"/>
                <a:gd name="T72" fmla="*/ 2147483647 w 245"/>
                <a:gd name="T73" fmla="*/ 2147483647 h 426"/>
                <a:gd name="T74" fmla="*/ 2147483647 w 245"/>
                <a:gd name="T75" fmla="*/ 2147483647 h 426"/>
                <a:gd name="T76" fmla="*/ 2147483647 w 245"/>
                <a:gd name="T77" fmla="*/ 2147483647 h 426"/>
                <a:gd name="T78" fmla="*/ 2147483647 w 245"/>
                <a:gd name="T79" fmla="*/ 2147483647 h 426"/>
                <a:gd name="T80" fmla="*/ 2147483647 w 245"/>
                <a:gd name="T81" fmla="*/ 2147483647 h 426"/>
                <a:gd name="T82" fmla="*/ 2147483647 w 245"/>
                <a:gd name="T83" fmla="*/ 2147483647 h 426"/>
                <a:gd name="T84" fmla="*/ 2147483647 w 245"/>
                <a:gd name="T85" fmla="*/ 2147483647 h 426"/>
                <a:gd name="T86" fmla="*/ 2147483647 w 245"/>
                <a:gd name="T87" fmla="*/ 2147483647 h 426"/>
                <a:gd name="T88" fmla="*/ 2147483647 w 245"/>
                <a:gd name="T89" fmla="*/ 2147483647 h 426"/>
                <a:gd name="T90" fmla="*/ 2147483647 w 245"/>
                <a:gd name="T91" fmla="*/ 2147483647 h 426"/>
                <a:gd name="T92" fmla="*/ 2147483647 w 245"/>
                <a:gd name="T93" fmla="*/ 2147483647 h 426"/>
                <a:gd name="T94" fmla="*/ 2147483647 w 245"/>
                <a:gd name="T95" fmla="*/ 2147483647 h 426"/>
                <a:gd name="T96" fmla="*/ 2147483647 w 245"/>
                <a:gd name="T97" fmla="*/ 2147483647 h 426"/>
                <a:gd name="T98" fmla="*/ 2147483647 w 245"/>
                <a:gd name="T99" fmla="*/ 2147483647 h 426"/>
                <a:gd name="T100" fmla="*/ 2147483647 w 245"/>
                <a:gd name="T101" fmla="*/ 2147483647 h 426"/>
                <a:gd name="T102" fmla="*/ 2147483647 w 245"/>
                <a:gd name="T103" fmla="*/ 2147483647 h 426"/>
                <a:gd name="T104" fmla="*/ 2147483647 w 245"/>
                <a:gd name="T105" fmla="*/ 2147483647 h 426"/>
                <a:gd name="T106" fmla="*/ 2147483647 w 245"/>
                <a:gd name="T107" fmla="*/ 2147483647 h 426"/>
                <a:gd name="T108" fmla="*/ 2147483647 w 245"/>
                <a:gd name="T109" fmla="*/ 2147483647 h 426"/>
                <a:gd name="T110" fmla="*/ 2147483647 w 245"/>
                <a:gd name="T111" fmla="*/ 0 h 426"/>
                <a:gd name="T112" fmla="*/ 2147483647 w 245"/>
                <a:gd name="T113" fmla="*/ 0 h 4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5"/>
                <a:gd name="T172" fmla="*/ 0 h 426"/>
                <a:gd name="T173" fmla="*/ 245 w 245"/>
                <a:gd name="T174" fmla="*/ 426 h 4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5" h="426">
                  <a:moveTo>
                    <a:pt x="59" y="0"/>
                  </a:moveTo>
                  <a:lnTo>
                    <a:pt x="59" y="0"/>
                  </a:lnTo>
                  <a:lnTo>
                    <a:pt x="59" y="100"/>
                  </a:lnTo>
                  <a:lnTo>
                    <a:pt x="0" y="100"/>
                  </a:lnTo>
                  <a:lnTo>
                    <a:pt x="0" y="139"/>
                  </a:lnTo>
                  <a:lnTo>
                    <a:pt x="59" y="139"/>
                  </a:lnTo>
                  <a:lnTo>
                    <a:pt x="59" y="335"/>
                  </a:lnTo>
                  <a:lnTo>
                    <a:pt x="59" y="350"/>
                  </a:lnTo>
                  <a:lnTo>
                    <a:pt x="61" y="363"/>
                  </a:lnTo>
                  <a:lnTo>
                    <a:pt x="64" y="374"/>
                  </a:lnTo>
                  <a:lnTo>
                    <a:pt x="69" y="385"/>
                  </a:lnTo>
                  <a:lnTo>
                    <a:pt x="74" y="394"/>
                  </a:lnTo>
                  <a:lnTo>
                    <a:pt x="79" y="401"/>
                  </a:lnTo>
                  <a:lnTo>
                    <a:pt x="87" y="408"/>
                  </a:lnTo>
                  <a:lnTo>
                    <a:pt x="94" y="412"/>
                  </a:lnTo>
                  <a:lnTo>
                    <a:pt x="103" y="416"/>
                  </a:lnTo>
                  <a:lnTo>
                    <a:pt x="112" y="419"/>
                  </a:lnTo>
                  <a:lnTo>
                    <a:pt x="122" y="421"/>
                  </a:lnTo>
                  <a:lnTo>
                    <a:pt x="133" y="424"/>
                  </a:lnTo>
                  <a:lnTo>
                    <a:pt x="155" y="426"/>
                  </a:lnTo>
                  <a:lnTo>
                    <a:pt x="179" y="426"/>
                  </a:lnTo>
                  <a:lnTo>
                    <a:pt x="191" y="426"/>
                  </a:lnTo>
                  <a:lnTo>
                    <a:pt x="204" y="425"/>
                  </a:lnTo>
                  <a:lnTo>
                    <a:pt x="231" y="420"/>
                  </a:lnTo>
                  <a:lnTo>
                    <a:pt x="235" y="420"/>
                  </a:lnTo>
                  <a:lnTo>
                    <a:pt x="235" y="381"/>
                  </a:lnTo>
                  <a:lnTo>
                    <a:pt x="228" y="382"/>
                  </a:lnTo>
                  <a:lnTo>
                    <a:pt x="216" y="384"/>
                  </a:lnTo>
                  <a:lnTo>
                    <a:pt x="202" y="385"/>
                  </a:lnTo>
                  <a:lnTo>
                    <a:pt x="184" y="384"/>
                  </a:lnTo>
                  <a:lnTo>
                    <a:pt x="171" y="382"/>
                  </a:lnTo>
                  <a:lnTo>
                    <a:pt x="166" y="380"/>
                  </a:lnTo>
                  <a:lnTo>
                    <a:pt x="162" y="378"/>
                  </a:lnTo>
                  <a:lnTo>
                    <a:pt x="157" y="374"/>
                  </a:lnTo>
                  <a:lnTo>
                    <a:pt x="154" y="371"/>
                  </a:lnTo>
                  <a:lnTo>
                    <a:pt x="152" y="368"/>
                  </a:lnTo>
                  <a:lnTo>
                    <a:pt x="150" y="363"/>
                  </a:lnTo>
                  <a:lnTo>
                    <a:pt x="148" y="353"/>
                  </a:lnTo>
                  <a:lnTo>
                    <a:pt x="147" y="340"/>
                  </a:lnTo>
                  <a:lnTo>
                    <a:pt x="147" y="324"/>
                  </a:lnTo>
                  <a:lnTo>
                    <a:pt x="147" y="139"/>
                  </a:lnTo>
                  <a:lnTo>
                    <a:pt x="245" y="139"/>
                  </a:lnTo>
                  <a:lnTo>
                    <a:pt x="245" y="100"/>
                  </a:lnTo>
                  <a:lnTo>
                    <a:pt x="147" y="100"/>
                  </a:lnTo>
                  <a:lnTo>
                    <a:pt x="147" y="0"/>
                  </a:lnTo>
                  <a:lnTo>
                    <a:pt x="59" y="0"/>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58" name="Freeform 43"/>
            <p:cNvSpPr>
              <a:spLocks/>
            </p:cNvSpPr>
            <p:nvPr/>
          </p:nvSpPr>
          <p:spPr bwMode="gray">
            <a:xfrm>
              <a:off x="8575675" y="442913"/>
              <a:ext cx="130175" cy="112712"/>
            </a:xfrm>
            <a:custGeom>
              <a:avLst/>
              <a:gdLst>
                <a:gd name="T0" fmla="*/ 2147483647 w 525"/>
                <a:gd name="T1" fmla="*/ 0 h 455"/>
                <a:gd name="T2" fmla="*/ 2147483647 w 525"/>
                <a:gd name="T3" fmla="*/ 0 h 455"/>
                <a:gd name="T4" fmla="*/ 2147483647 w 525"/>
                <a:gd name="T5" fmla="*/ 0 h 455"/>
                <a:gd name="T6" fmla="*/ 2147483647 w 525"/>
                <a:gd name="T7" fmla="*/ 2147483647 h 455"/>
                <a:gd name="T8" fmla="*/ 2147483647 w 525"/>
                <a:gd name="T9" fmla="*/ 2147483647 h 455"/>
                <a:gd name="T10" fmla="*/ 2147483647 w 525"/>
                <a:gd name="T11" fmla="*/ 0 h 455"/>
                <a:gd name="T12" fmla="*/ 0 w 525"/>
                <a:gd name="T13" fmla="*/ 0 h 455"/>
                <a:gd name="T14" fmla="*/ 0 w 525"/>
                <a:gd name="T15" fmla="*/ 2147483647 h 455"/>
                <a:gd name="T16" fmla="*/ 2147483647 w 525"/>
                <a:gd name="T17" fmla="*/ 2147483647 h 455"/>
                <a:gd name="T18" fmla="*/ 2147483647 w 525"/>
                <a:gd name="T19" fmla="*/ 2147483647 h 455"/>
                <a:gd name="T20" fmla="*/ 2147483647 w 525"/>
                <a:gd name="T21" fmla="*/ 2147483647 h 455"/>
                <a:gd name="T22" fmla="*/ 2147483647 w 525"/>
                <a:gd name="T23" fmla="*/ 2147483647 h 455"/>
                <a:gd name="T24" fmla="*/ 2147483647 w 525"/>
                <a:gd name="T25" fmla="*/ 2147483647 h 455"/>
                <a:gd name="T26" fmla="*/ 2147483647 w 525"/>
                <a:gd name="T27" fmla="*/ 2147483647 h 455"/>
                <a:gd name="T28" fmla="*/ 2147483647 w 525"/>
                <a:gd name="T29" fmla="*/ 2147483647 h 455"/>
                <a:gd name="T30" fmla="*/ 2147483647 w 525"/>
                <a:gd name="T31" fmla="*/ 2147483647 h 455"/>
                <a:gd name="T32" fmla="*/ 2147483647 w 525"/>
                <a:gd name="T33" fmla="*/ 2147483647 h 455"/>
                <a:gd name="T34" fmla="*/ 2147483647 w 525"/>
                <a:gd name="T35" fmla="*/ 2147483647 h 455"/>
                <a:gd name="T36" fmla="*/ 2147483647 w 525"/>
                <a:gd name="T37" fmla="*/ 2147483647 h 455"/>
                <a:gd name="T38" fmla="*/ 2147483647 w 525"/>
                <a:gd name="T39" fmla="*/ 2147483647 h 455"/>
                <a:gd name="T40" fmla="*/ 2147483647 w 525"/>
                <a:gd name="T41" fmla="*/ 2147483647 h 455"/>
                <a:gd name="T42" fmla="*/ 2147483647 w 525"/>
                <a:gd name="T43" fmla="*/ 2147483647 h 455"/>
                <a:gd name="T44" fmla="*/ 2147483647 w 525"/>
                <a:gd name="T45" fmla="*/ 2147483647 h 455"/>
                <a:gd name="T46" fmla="*/ 2147483647 w 525"/>
                <a:gd name="T47" fmla="*/ 2147483647 h 455"/>
                <a:gd name="T48" fmla="*/ 2147483647 w 525"/>
                <a:gd name="T49" fmla="*/ 2147483647 h 455"/>
                <a:gd name="T50" fmla="*/ 2147483647 w 525"/>
                <a:gd name="T51" fmla="*/ 2147483647 h 455"/>
                <a:gd name="T52" fmla="*/ 2147483647 w 525"/>
                <a:gd name="T53" fmla="*/ 2147483647 h 455"/>
                <a:gd name="T54" fmla="*/ 2147483647 w 525"/>
                <a:gd name="T55" fmla="*/ 0 h 455"/>
                <a:gd name="T56" fmla="*/ 2147483647 w 525"/>
                <a:gd name="T57" fmla="*/ 0 h 4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5"/>
                <a:gd name="T88" fmla="*/ 0 h 455"/>
                <a:gd name="T89" fmla="*/ 525 w 525"/>
                <a:gd name="T90" fmla="*/ 455 h 4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5" h="455">
                  <a:moveTo>
                    <a:pt x="519" y="0"/>
                  </a:moveTo>
                  <a:lnTo>
                    <a:pt x="431" y="0"/>
                  </a:lnTo>
                  <a:lnTo>
                    <a:pt x="431" y="346"/>
                  </a:lnTo>
                  <a:lnTo>
                    <a:pt x="202" y="0"/>
                  </a:lnTo>
                  <a:lnTo>
                    <a:pt x="0" y="0"/>
                  </a:lnTo>
                  <a:lnTo>
                    <a:pt x="0" y="25"/>
                  </a:lnTo>
                  <a:lnTo>
                    <a:pt x="17" y="29"/>
                  </a:lnTo>
                  <a:lnTo>
                    <a:pt x="36" y="32"/>
                  </a:lnTo>
                  <a:lnTo>
                    <a:pt x="49" y="35"/>
                  </a:lnTo>
                  <a:lnTo>
                    <a:pt x="59" y="38"/>
                  </a:lnTo>
                  <a:lnTo>
                    <a:pt x="63" y="40"/>
                  </a:lnTo>
                  <a:lnTo>
                    <a:pt x="67" y="44"/>
                  </a:lnTo>
                  <a:lnTo>
                    <a:pt x="69" y="47"/>
                  </a:lnTo>
                  <a:lnTo>
                    <a:pt x="71" y="50"/>
                  </a:lnTo>
                  <a:lnTo>
                    <a:pt x="74" y="60"/>
                  </a:lnTo>
                  <a:lnTo>
                    <a:pt x="75" y="72"/>
                  </a:lnTo>
                  <a:lnTo>
                    <a:pt x="75" y="90"/>
                  </a:lnTo>
                  <a:lnTo>
                    <a:pt x="75" y="455"/>
                  </a:lnTo>
                  <a:lnTo>
                    <a:pt x="169" y="455"/>
                  </a:lnTo>
                  <a:lnTo>
                    <a:pt x="169" y="93"/>
                  </a:lnTo>
                  <a:lnTo>
                    <a:pt x="408" y="455"/>
                  </a:lnTo>
                  <a:lnTo>
                    <a:pt x="525" y="455"/>
                  </a:lnTo>
                  <a:lnTo>
                    <a:pt x="525" y="0"/>
                  </a:lnTo>
                  <a:lnTo>
                    <a:pt x="519" y="0"/>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59" name="Freeform 45"/>
            <p:cNvSpPr>
              <a:spLocks noEditPoints="1"/>
            </p:cNvSpPr>
            <p:nvPr/>
          </p:nvSpPr>
          <p:spPr bwMode="gray">
            <a:xfrm>
              <a:off x="8726488" y="474663"/>
              <a:ext cx="77787" cy="82550"/>
            </a:xfrm>
            <a:custGeom>
              <a:avLst/>
              <a:gdLst>
                <a:gd name="T0" fmla="*/ 2147483647 w 309"/>
                <a:gd name="T1" fmla="*/ 2147483647 h 334"/>
                <a:gd name="T2" fmla="*/ 2147483647 w 309"/>
                <a:gd name="T3" fmla="*/ 2147483647 h 334"/>
                <a:gd name="T4" fmla="*/ 2147483647 w 309"/>
                <a:gd name="T5" fmla="*/ 2147483647 h 334"/>
                <a:gd name="T6" fmla="*/ 2147483647 w 309"/>
                <a:gd name="T7" fmla="*/ 2147483647 h 334"/>
                <a:gd name="T8" fmla="*/ 2147483647 w 309"/>
                <a:gd name="T9" fmla="*/ 2147483647 h 334"/>
                <a:gd name="T10" fmla="*/ 2147483647 w 309"/>
                <a:gd name="T11" fmla="*/ 2147483647 h 334"/>
                <a:gd name="T12" fmla="*/ 2147483647 w 309"/>
                <a:gd name="T13" fmla="*/ 2147483647 h 334"/>
                <a:gd name="T14" fmla="*/ 2147483647 w 309"/>
                <a:gd name="T15" fmla="*/ 2147483647 h 334"/>
                <a:gd name="T16" fmla="*/ 2147483647 w 309"/>
                <a:gd name="T17" fmla="*/ 2147483647 h 334"/>
                <a:gd name="T18" fmla="*/ 2147483647 w 309"/>
                <a:gd name="T19" fmla="*/ 2147483647 h 334"/>
                <a:gd name="T20" fmla="*/ 2147483647 w 309"/>
                <a:gd name="T21" fmla="*/ 2147483647 h 334"/>
                <a:gd name="T22" fmla="*/ 2147483647 w 309"/>
                <a:gd name="T23" fmla="*/ 2147483647 h 334"/>
                <a:gd name="T24" fmla="*/ 2147483647 w 309"/>
                <a:gd name="T25" fmla="*/ 2147483647 h 334"/>
                <a:gd name="T26" fmla="*/ 2147483647 w 309"/>
                <a:gd name="T27" fmla="*/ 2147483647 h 334"/>
                <a:gd name="T28" fmla="*/ 2147483647 w 309"/>
                <a:gd name="T29" fmla="*/ 2147483647 h 334"/>
                <a:gd name="T30" fmla="*/ 2147483647 w 309"/>
                <a:gd name="T31" fmla="*/ 2147483647 h 334"/>
                <a:gd name="T32" fmla="*/ 2147483647 w 309"/>
                <a:gd name="T33" fmla="*/ 2147483647 h 334"/>
                <a:gd name="T34" fmla="*/ 2147483647 w 309"/>
                <a:gd name="T35" fmla="*/ 2147483647 h 334"/>
                <a:gd name="T36" fmla="*/ 2147483647 w 309"/>
                <a:gd name="T37" fmla="*/ 2147483647 h 334"/>
                <a:gd name="T38" fmla="*/ 2147483647 w 309"/>
                <a:gd name="T39" fmla="*/ 2147483647 h 334"/>
                <a:gd name="T40" fmla="*/ 2147483647 w 309"/>
                <a:gd name="T41" fmla="*/ 2147483647 h 334"/>
                <a:gd name="T42" fmla="*/ 2147483647 w 309"/>
                <a:gd name="T43" fmla="*/ 2147483647 h 334"/>
                <a:gd name="T44" fmla="*/ 2147483647 w 309"/>
                <a:gd name="T45" fmla="*/ 2147483647 h 334"/>
                <a:gd name="T46" fmla="*/ 2147483647 w 309"/>
                <a:gd name="T47" fmla="*/ 0 h 334"/>
                <a:gd name="T48" fmla="*/ 2147483647 w 309"/>
                <a:gd name="T49" fmla="*/ 2147483647 h 334"/>
                <a:gd name="T50" fmla="*/ 2147483647 w 309"/>
                <a:gd name="T51" fmla="*/ 2147483647 h 334"/>
                <a:gd name="T52" fmla="*/ 2147483647 w 309"/>
                <a:gd name="T53" fmla="*/ 2147483647 h 334"/>
                <a:gd name="T54" fmla="*/ 2147483647 w 309"/>
                <a:gd name="T55" fmla="*/ 2147483647 h 334"/>
                <a:gd name="T56" fmla="*/ 2147483647 w 309"/>
                <a:gd name="T57" fmla="*/ 2147483647 h 334"/>
                <a:gd name="T58" fmla="*/ 2147483647 w 309"/>
                <a:gd name="T59" fmla="*/ 2147483647 h 334"/>
                <a:gd name="T60" fmla="*/ 2147483647 w 309"/>
                <a:gd name="T61" fmla="*/ 2147483647 h 334"/>
                <a:gd name="T62" fmla="*/ 0 w 309"/>
                <a:gd name="T63" fmla="*/ 2147483647 h 334"/>
                <a:gd name="T64" fmla="*/ 2147483647 w 309"/>
                <a:gd name="T65" fmla="*/ 2147483647 h 334"/>
                <a:gd name="T66" fmla="*/ 2147483647 w 309"/>
                <a:gd name="T67" fmla="*/ 2147483647 h 334"/>
                <a:gd name="T68" fmla="*/ 2147483647 w 309"/>
                <a:gd name="T69" fmla="*/ 2147483647 h 334"/>
                <a:gd name="T70" fmla="*/ 2147483647 w 309"/>
                <a:gd name="T71" fmla="*/ 2147483647 h 334"/>
                <a:gd name="T72" fmla="*/ 2147483647 w 309"/>
                <a:gd name="T73" fmla="*/ 2147483647 h 334"/>
                <a:gd name="T74" fmla="*/ 2147483647 w 309"/>
                <a:gd name="T75" fmla="*/ 2147483647 h 334"/>
                <a:gd name="T76" fmla="*/ 2147483647 w 309"/>
                <a:gd name="T77" fmla="*/ 2147483647 h 334"/>
                <a:gd name="T78" fmla="*/ 2147483647 w 309"/>
                <a:gd name="T79" fmla="*/ 2147483647 h 334"/>
                <a:gd name="T80" fmla="*/ 2147483647 w 309"/>
                <a:gd name="T81" fmla="*/ 2147483647 h 334"/>
                <a:gd name="T82" fmla="*/ 2147483647 w 309"/>
                <a:gd name="T83" fmla="*/ 2147483647 h 334"/>
                <a:gd name="T84" fmla="*/ 2147483647 w 309"/>
                <a:gd name="T85" fmla="*/ 2147483647 h 334"/>
                <a:gd name="T86" fmla="*/ 2147483647 w 309"/>
                <a:gd name="T87" fmla="*/ 2147483647 h 334"/>
                <a:gd name="T88" fmla="*/ 2147483647 w 309"/>
                <a:gd name="T89" fmla="*/ 2147483647 h 334"/>
                <a:gd name="T90" fmla="*/ 2147483647 w 309"/>
                <a:gd name="T91" fmla="*/ 2147483647 h 334"/>
                <a:gd name="T92" fmla="*/ 2147483647 w 309"/>
                <a:gd name="T93" fmla="*/ 2147483647 h 334"/>
                <a:gd name="T94" fmla="*/ 2147483647 w 309"/>
                <a:gd name="T95" fmla="*/ 2147483647 h 334"/>
                <a:gd name="T96" fmla="*/ 2147483647 w 309"/>
                <a:gd name="T97" fmla="*/ 2147483647 h 334"/>
                <a:gd name="T98" fmla="*/ 2147483647 w 309"/>
                <a:gd name="T99" fmla="*/ 2147483647 h 334"/>
                <a:gd name="T100" fmla="*/ 2147483647 w 309"/>
                <a:gd name="T101" fmla="*/ 2147483647 h 334"/>
                <a:gd name="T102" fmla="*/ 2147483647 w 309"/>
                <a:gd name="T103" fmla="*/ 2147483647 h 334"/>
                <a:gd name="T104" fmla="*/ 2147483647 w 309"/>
                <a:gd name="T105" fmla="*/ 2147483647 h 334"/>
                <a:gd name="T106" fmla="*/ 2147483647 w 309"/>
                <a:gd name="T107" fmla="*/ 2147483647 h 334"/>
                <a:gd name="T108" fmla="*/ 2147483647 w 309"/>
                <a:gd name="T109" fmla="*/ 2147483647 h 334"/>
                <a:gd name="T110" fmla="*/ 2147483647 w 309"/>
                <a:gd name="T111" fmla="*/ 2147483647 h 334"/>
                <a:gd name="T112" fmla="*/ 2147483647 w 309"/>
                <a:gd name="T113" fmla="*/ 2147483647 h 334"/>
                <a:gd name="T114" fmla="*/ 2147483647 w 309"/>
                <a:gd name="T115" fmla="*/ 2147483647 h 3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9"/>
                <a:gd name="T175" fmla="*/ 0 h 334"/>
                <a:gd name="T176" fmla="*/ 309 w 309"/>
                <a:gd name="T177" fmla="*/ 334 h 3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9" h="334">
                  <a:moveTo>
                    <a:pt x="162" y="35"/>
                  </a:moveTo>
                  <a:lnTo>
                    <a:pt x="162" y="35"/>
                  </a:lnTo>
                  <a:lnTo>
                    <a:pt x="170" y="35"/>
                  </a:lnTo>
                  <a:lnTo>
                    <a:pt x="178" y="36"/>
                  </a:lnTo>
                  <a:lnTo>
                    <a:pt x="184" y="39"/>
                  </a:lnTo>
                  <a:lnTo>
                    <a:pt x="190" y="41"/>
                  </a:lnTo>
                  <a:lnTo>
                    <a:pt x="196" y="44"/>
                  </a:lnTo>
                  <a:lnTo>
                    <a:pt x="201" y="48"/>
                  </a:lnTo>
                  <a:lnTo>
                    <a:pt x="204" y="51"/>
                  </a:lnTo>
                  <a:lnTo>
                    <a:pt x="209" y="56"/>
                  </a:lnTo>
                  <a:lnTo>
                    <a:pt x="214" y="66"/>
                  </a:lnTo>
                  <a:lnTo>
                    <a:pt x="218" y="77"/>
                  </a:lnTo>
                  <a:lnTo>
                    <a:pt x="220" y="89"/>
                  </a:lnTo>
                  <a:lnTo>
                    <a:pt x="221" y="101"/>
                  </a:lnTo>
                  <a:lnTo>
                    <a:pt x="95" y="101"/>
                  </a:lnTo>
                  <a:lnTo>
                    <a:pt x="97" y="91"/>
                  </a:lnTo>
                  <a:lnTo>
                    <a:pt x="100" y="80"/>
                  </a:lnTo>
                  <a:lnTo>
                    <a:pt x="105" y="70"/>
                  </a:lnTo>
                  <a:lnTo>
                    <a:pt x="111" y="59"/>
                  </a:lnTo>
                  <a:lnTo>
                    <a:pt x="115" y="55"/>
                  </a:lnTo>
                  <a:lnTo>
                    <a:pt x="120" y="50"/>
                  </a:lnTo>
                  <a:lnTo>
                    <a:pt x="124" y="46"/>
                  </a:lnTo>
                  <a:lnTo>
                    <a:pt x="131" y="43"/>
                  </a:lnTo>
                  <a:lnTo>
                    <a:pt x="137" y="40"/>
                  </a:lnTo>
                  <a:lnTo>
                    <a:pt x="144" y="38"/>
                  </a:lnTo>
                  <a:lnTo>
                    <a:pt x="152" y="36"/>
                  </a:lnTo>
                  <a:lnTo>
                    <a:pt x="162" y="35"/>
                  </a:lnTo>
                  <a:close/>
                  <a:moveTo>
                    <a:pt x="309" y="133"/>
                  </a:moveTo>
                  <a:lnTo>
                    <a:pt x="309" y="133"/>
                  </a:lnTo>
                  <a:lnTo>
                    <a:pt x="309" y="117"/>
                  </a:lnTo>
                  <a:lnTo>
                    <a:pt x="307" y="102"/>
                  </a:lnTo>
                  <a:lnTo>
                    <a:pt x="305" y="88"/>
                  </a:lnTo>
                  <a:lnTo>
                    <a:pt x="301" y="75"/>
                  </a:lnTo>
                  <a:lnTo>
                    <a:pt x="295" y="63"/>
                  </a:lnTo>
                  <a:lnTo>
                    <a:pt x="289" y="52"/>
                  </a:lnTo>
                  <a:lnTo>
                    <a:pt x="281" y="43"/>
                  </a:lnTo>
                  <a:lnTo>
                    <a:pt x="273" y="33"/>
                  </a:lnTo>
                  <a:lnTo>
                    <a:pt x="263" y="26"/>
                  </a:lnTo>
                  <a:lnTo>
                    <a:pt x="252" y="19"/>
                  </a:lnTo>
                  <a:lnTo>
                    <a:pt x="241" y="14"/>
                  </a:lnTo>
                  <a:lnTo>
                    <a:pt x="228" y="9"/>
                  </a:lnTo>
                  <a:lnTo>
                    <a:pt x="213" y="5"/>
                  </a:lnTo>
                  <a:lnTo>
                    <a:pt x="198" y="2"/>
                  </a:lnTo>
                  <a:lnTo>
                    <a:pt x="182" y="1"/>
                  </a:lnTo>
                  <a:lnTo>
                    <a:pt x="164" y="0"/>
                  </a:lnTo>
                  <a:lnTo>
                    <a:pt x="144" y="1"/>
                  </a:lnTo>
                  <a:lnTo>
                    <a:pt x="126" y="3"/>
                  </a:lnTo>
                  <a:lnTo>
                    <a:pt x="109" y="6"/>
                  </a:lnTo>
                  <a:lnTo>
                    <a:pt x="93" y="11"/>
                  </a:lnTo>
                  <a:lnTo>
                    <a:pt x="78" y="16"/>
                  </a:lnTo>
                  <a:lnTo>
                    <a:pt x="64" y="23"/>
                  </a:lnTo>
                  <a:lnTo>
                    <a:pt x="53" y="30"/>
                  </a:lnTo>
                  <a:lnTo>
                    <a:pt x="42" y="40"/>
                  </a:lnTo>
                  <a:lnTo>
                    <a:pt x="32" y="50"/>
                  </a:lnTo>
                  <a:lnTo>
                    <a:pt x="24" y="62"/>
                  </a:lnTo>
                  <a:lnTo>
                    <a:pt x="16" y="75"/>
                  </a:lnTo>
                  <a:lnTo>
                    <a:pt x="11" y="89"/>
                  </a:lnTo>
                  <a:lnTo>
                    <a:pt x="6" y="104"/>
                  </a:lnTo>
                  <a:lnTo>
                    <a:pt x="2" y="120"/>
                  </a:lnTo>
                  <a:lnTo>
                    <a:pt x="1" y="138"/>
                  </a:lnTo>
                  <a:lnTo>
                    <a:pt x="0" y="156"/>
                  </a:lnTo>
                  <a:lnTo>
                    <a:pt x="1" y="177"/>
                  </a:lnTo>
                  <a:lnTo>
                    <a:pt x="3" y="196"/>
                  </a:lnTo>
                  <a:lnTo>
                    <a:pt x="8" y="214"/>
                  </a:lnTo>
                  <a:lnTo>
                    <a:pt x="13" y="231"/>
                  </a:lnTo>
                  <a:lnTo>
                    <a:pt x="21" y="247"/>
                  </a:lnTo>
                  <a:lnTo>
                    <a:pt x="29" y="261"/>
                  </a:lnTo>
                  <a:lnTo>
                    <a:pt x="39" y="275"/>
                  </a:lnTo>
                  <a:lnTo>
                    <a:pt x="50" y="287"/>
                  </a:lnTo>
                  <a:lnTo>
                    <a:pt x="63" y="297"/>
                  </a:lnTo>
                  <a:lnTo>
                    <a:pt x="78" y="307"/>
                  </a:lnTo>
                  <a:lnTo>
                    <a:pt x="93" y="316"/>
                  </a:lnTo>
                  <a:lnTo>
                    <a:pt x="110" y="322"/>
                  </a:lnTo>
                  <a:lnTo>
                    <a:pt x="128" y="327"/>
                  </a:lnTo>
                  <a:lnTo>
                    <a:pt x="148" y="331"/>
                  </a:lnTo>
                  <a:lnTo>
                    <a:pt x="169" y="334"/>
                  </a:lnTo>
                  <a:lnTo>
                    <a:pt x="190" y="334"/>
                  </a:lnTo>
                  <a:lnTo>
                    <a:pt x="210" y="334"/>
                  </a:lnTo>
                  <a:lnTo>
                    <a:pt x="227" y="332"/>
                  </a:lnTo>
                  <a:lnTo>
                    <a:pt x="243" y="329"/>
                  </a:lnTo>
                  <a:lnTo>
                    <a:pt x="258" y="327"/>
                  </a:lnTo>
                  <a:lnTo>
                    <a:pt x="281" y="321"/>
                  </a:lnTo>
                  <a:lnTo>
                    <a:pt x="297" y="317"/>
                  </a:lnTo>
                  <a:lnTo>
                    <a:pt x="303" y="314"/>
                  </a:lnTo>
                  <a:lnTo>
                    <a:pt x="303" y="273"/>
                  </a:lnTo>
                  <a:lnTo>
                    <a:pt x="294" y="275"/>
                  </a:lnTo>
                  <a:lnTo>
                    <a:pt x="281" y="279"/>
                  </a:lnTo>
                  <a:lnTo>
                    <a:pt x="265" y="282"/>
                  </a:lnTo>
                  <a:lnTo>
                    <a:pt x="246" y="286"/>
                  </a:lnTo>
                  <a:lnTo>
                    <a:pt x="226" y="286"/>
                  </a:lnTo>
                  <a:lnTo>
                    <a:pt x="209" y="286"/>
                  </a:lnTo>
                  <a:lnTo>
                    <a:pt x="194" y="282"/>
                  </a:lnTo>
                  <a:lnTo>
                    <a:pt x="180" y="278"/>
                  </a:lnTo>
                  <a:lnTo>
                    <a:pt x="166" y="273"/>
                  </a:lnTo>
                  <a:lnTo>
                    <a:pt x="154" y="266"/>
                  </a:lnTo>
                  <a:lnTo>
                    <a:pt x="144" y="258"/>
                  </a:lnTo>
                  <a:lnTo>
                    <a:pt x="135" y="248"/>
                  </a:lnTo>
                  <a:lnTo>
                    <a:pt x="126" y="239"/>
                  </a:lnTo>
                  <a:lnTo>
                    <a:pt x="119" y="228"/>
                  </a:lnTo>
                  <a:lnTo>
                    <a:pt x="112" y="216"/>
                  </a:lnTo>
                  <a:lnTo>
                    <a:pt x="108" y="203"/>
                  </a:lnTo>
                  <a:lnTo>
                    <a:pt x="104" y="192"/>
                  </a:lnTo>
                  <a:lnTo>
                    <a:pt x="101" y="179"/>
                  </a:lnTo>
                  <a:lnTo>
                    <a:pt x="97" y="165"/>
                  </a:lnTo>
                  <a:lnTo>
                    <a:pt x="96" y="152"/>
                  </a:lnTo>
                  <a:lnTo>
                    <a:pt x="95" y="139"/>
                  </a:lnTo>
                  <a:lnTo>
                    <a:pt x="309" y="139"/>
                  </a:lnTo>
                  <a:lnTo>
                    <a:pt x="309" y="133"/>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60" name="Freeform 48"/>
            <p:cNvSpPr>
              <a:spLocks/>
            </p:cNvSpPr>
            <p:nvPr/>
          </p:nvSpPr>
          <p:spPr bwMode="gray">
            <a:xfrm>
              <a:off x="8909050" y="452438"/>
              <a:ext cx="60325" cy="104775"/>
            </a:xfrm>
            <a:custGeom>
              <a:avLst/>
              <a:gdLst>
                <a:gd name="T0" fmla="*/ 2147483647 w 245"/>
                <a:gd name="T1" fmla="*/ 0 h 426"/>
                <a:gd name="T2" fmla="*/ 2147483647 w 245"/>
                <a:gd name="T3" fmla="*/ 0 h 426"/>
                <a:gd name="T4" fmla="*/ 2147483647 w 245"/>
                <a:gd name="T5" fmla="*/ 2147483647 h 426"/>
                <a:gd name="T6" fmla="*/ 2147483647 w 245"/>
                <a:gd name="T7" fmla="*/ 2147483647 h 426"/>
                <a:gd name="T8" fmla="*/ 0 w 245"/>
                <a:gd name="T9" fmla="*/ 2147483647 h 426"/>
                <a:gd name="T10" fmla="*/ 0 w 245"/>
                <a:gd name="T11" fmla="*/ 2147483647 h 426"/>
                <a:gd name="T12" fmla="*/ 0 w 245"/>
                <a:gd name="T13" fmla="*/ 2147483647 h 426"/>
                <a:gd name="T14" fmla="*/ 2147483647 w 245"/>
                <a:gd name="T15" fmla="*/ 2147483647 h 426"/>
                <a:gd name="T16" fmla="*/ 2147483647 w 245"/>
                <a:gd name="T17" fmla="*/ 2147483647 h 426"/>
                <a:gd name="T18" fmla="*/ 2147483647 w 245"/>
                <a:gd name="T19" fmla="*/ 2147483647 h 426"/>
                <a:gd name="T20" fmla="*/ 2147483647 w 245"/>
                <a:gd name="T21" fmla="*/ 2147483647 h 426"/>
                <a:gd name="T22" fmla="*/ 2147483647 w 245"/>
                <a:gd name="T23" fmla="*/ 2147483647 h 426"/>
                <a:gd name="T24" fmla="*/ 2147483647 w 245"/>
                <a:gd name="T25" fmla="*/ 2147483647 h 426"/>
                <a:gd name="T26" fmla="*/ 2147483647 w 245"/>
                <a:gd name="T27" fmla="*/ 2147483647 h 426"/>
                <a:gd name="T28" fmla="*/ 2147483647 w 245"/>
                <a:gd name="T29" fmla="*/ 2147483647 h 426"/>
                <a:gd name="T30" fmla="*/ 2147483647 w 245"/>
                <a:gd name="T31" fmla="*/ 2147483647 h 426"/>
                <a:gd name="T32" fmla="*/ 2147483647 w 245"/>
                <a:gd name="T33" fmla="*/ 2147483647 h 426"/>
                <a:gd name="T34" fmla="*/ 2147483647 w 245"/>
                <a:gd name="T35" fmla="*/ 2147483647 h 426"/>
                <a:gd name="T36" fmla="*/ 2147483647 w 245"/>
                <a:gd name="T37" fmla="*/ 2147483647 h 426"/>
                <a:gd name="T38" fmla="*/ 2147483647 w 245"/>
                <a:gd name="T39" fmla="*/ 2147483647 h 426"/>
                <a:gd name="T40" fmla="*/ 2147483647 w 245"/>
                <a:gd name="T41" fmla="*/ 2147483647 h 426"/>
                <a:gd name="T42" fmla="*/ 2147483647 w 245"/>
                <a:gd name="T43" fmla="*/ 2147483647 h 426"/>
                <a:gd name="T44" fmla="*/ 2147483647 w 245"/>
                <a:gd name="T45" fmla="*/ 2147483647 h 426"/>
                <a:gd name="T46" fmla="*/ 2147483647 w 245"/>
                <a:gd name="T47" fmla="*/ 2147483647 h 426"/>
                <a:gd name="T48" fmla="*/ 2147483647 w 245"/>
                <a:gd name="T49" fmla="*/ 2147483647 h 426"/>
                <a:gd name="T50" fmla="*/ 2147483647 w 245"/>
                <a:gd name="T51" fmla="*/ 2147483647 h 426"/>
                <a:gd name="T52" fmla="*/ 2147483647 w 245"/>
                <a:gd name="T53" fmla="*/ 2147483647 h 426"/>
                <a:gd name="T54" fmla="*/ 2147483647 w 245"/>
                <a:gd name="T55" fmla="*/ 2147483647 h 426"/>
                <a:gd name="T56" fmla="*/ 2147483647 w 245"/>
                <a:gd name="T57" fmla="*/ 2147483647 h 426"/>
                <a:gd name="T58" fmla="*/ 2147483647 w 245"/>
                <a:gd name="T59" fmla="*/ 2147483647 h 426"/>
                <a:gd name="T60" fmla="*/ 2147483647 w 245"/>
                <a:gd name="T61" fmla="*/ 2147483647 h 426"/>
                <a:gd name="T62" fmla="*/ 2147483647 w 245"/>
                <a:gd name="T63" fmla="*/ 2147483647 h 426"/>
                <a:gd name="T64" fmla="*/ 2147483647 w 245"/>
                <a:gd name="T65" fmla="*/ 2147483647 h 426"/>
                <a:gd name="T66" fmla="*/ 2147483647 w 245"/>
                <a:gd name="T67" fmla="*/ 2147483647 h 426"/>
                <a:gd name="T68" fmla="*/ 2147483647 w 245"/>
                <a:gd name="T69" fmla="*/ 2147483647 h 426"/>
                <a:gd name="T70" fmla="*/ 2147483647 w 245"/>
                <a:gd name="T71" fmla="*/ 2147483647 h 426"/>
                <a:gd name="T72" fmla="*/ 2147483647 w 245"/>
                <a:gd name="T73" fmla="*/ 2147483647 h 426"/>
                <a:gd name="T74" fmla="*/ 2147483647 w 245"/>
                <a:gd name="T75" fmla="*/ 2147483647 h 426"/>
                <a:gd name="T76" fmla="*/ 2147483647 w 245"/>
                <a:gd name="T77" fmla="*/ 2147483647 h 426"/>
                <a:gd name="T78" fmla="*/ 2147483647 w 245"/>
                <a:gd name="T79" fmla="*/ 2147483647 h 426"/>
                <a:gd name="T80" fmla="*/ 2147483647 w 245"/>
                <a:gd name="T81" fmla="*/ 2147483647 h 426"/>
                <a:gd name="T82" fmla="*/ 2147483647 w 245"/>
                <a:gd name="T83" fmla="*/ 2147483647 h 426"/>
                <a:gd name="T84" fmla="*/ 2147483647 w 245"/>
                <a:gd name="T85" fmla="*/ 2147483647 h 426"/>
                <a:gd name="T86" fmla="*/ 2147483647 w 245"/>
                <a:gd name="T87" fmla="*/ 2147483647 h 426"/>
                <a:gd name="T88" fmla="*/ 2147483647 w 245"/>
                <a:gd name="T89" fmla="*/ 2147483647 h 426"/>
                <a:gd name="T90" fmla="*/ 2147483647 w 245"/>
                <a:gd name="T91" fmla="*/ 2147483647 h 426"/>
                <a:gd name="T92" fmla="*/ 2147483647 w 245"/>
                <a:gd name="T93" fmla="*/ 2147483647 h 426"/>
                <a:gd name="T94" fmla="*/ 2147483647 w 245"/>
                <a:gd name="T95" fmla="*/ 2147483647 h 426"/>
                <a:gd name="T96" fmla="*/ 2147483647 w 245"/>
                <a:gd name="T97" fmla="*/ 2147483647 h 426"/>
                <a:gd name="T98" fmla="*/ 2147483647 w 245"/>
                <a:gd name="T99" fmla="*/ 2147483647 h 426"/>
                <a:gd name="T100" fmla="*/ 2147483647 w 245"/>
                <a:gd name="T101" fmla="*/ 2147483647 h 426"/>
                <a:gd name="T102" fmla="*/ 2147483647 w 245"/>
                <a:gd name="T103" fmla="*/ 2147483647 h 426"/>
                <a:gd name="T104" fmla="*/ 2147483647 w 245"/>
                <a:gd name="T105" fmla="*/ 2147483647 h 426"/>
                <a:gd name="T106" fmla="*/ 2147483647 w 245"/>
                <a:gd name="T107" fmla="*/ 2147483647 h 426"/>
                <a:gd name="T108" fmla="*/ 2147483647 w 245"/>
                <a:gd name="T109" fmla="*/ 2147483647 h 426"/>
                <a:gd name="T110" fmla="*/ 2147483647 w 245"/>
                <a:gd name="T111" fmla="*/ 0 h 426"/>
                <a:gd name="T112" fmla="*/ 2147483647 w 245"/>
                <a:gd name="T113" fmla="*/ 0 h 4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5"/>
                <a:gd name="T172" fmla="*/ 0 h 426"/>
                <a:gd name="T173" fmla="*/ 245 w 245"/>
                <a:gd name="T174" fmla="*/ 426 h 4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5" h="426">
                  <a:moveTo>
                    <a:pt x="59" y="0"/>
                  </a:moveTo>
                  <a:lnTo>
                    <a:pt x="59" y="0"/>
                  </a:lnTo>
                  <a:lnTo>
                    <a:pt x="59" y="100"/>
                  </a:lnTo>
                  <a:lnTo>
                    <a:pt x="0" y="100"/>
                  </a:lnTo>
                  <a:lnTo>
                    <a:pt x="0" y="139"/>
                  </a:lnTo>
                  <a:lnTo>
                    <a:pt x="59" y="139"/>
                  </a:lnTo>
                  <a:lnTo>
                    <a:pt x="59" y="335"/>
                  </a:lnTo>
                  <a:lnTo>
                    <a:pt x="60" y="350"/>
                  </a:lnTo>
                  <a:lnTo>
                    <a:pt x="61" y="363"/>
                  </a:lnTo>
                  <a:lnTo>
                    <a:pt x="64" y="374"/>
                  </a:lnTo>
                  <a:lnTo>
                    <a:pt x="69" y="385"/>
                  </a:lnTo>
                  <a:lnTo>
                    <a:pt x="74" y="394"/>
                  </a:lnTo>
                  <a:lnTo>
                    <a:pt x="79" y="401"/>
                  </a:lnTo>
                  <a:lnTo>
                    <a:pt x="87" y="408"/>
                  </a:lnTo>
                  <a:lnTo>
                    <a:pt x="94" y="412"/>
                  </a:lnTo>
                  <a:lnTo>
                    <a:pt x="103" y="416"/>
                  </a:lnTo>
                  <a:lnTo>
                    <a:pt x="112" y="419"/>
                  </a:lnTo>
                  <a:lnTo>
                    <a:pt x="122" y="421"/>
                  </a:lnTo>
                  <a:lnTo>
                    <a:pt x="133" y="424"/>
                  </a:lnTo>
                  <a:lnTo>
                    <a:pt x="155" y="426"/>
                  </a:lnTo>
                  <a:lnTo>
                    <a:pt x="180" y="426"/>
                  </a:lnTo>
                  <a:lnTo>
                    <a:pt x="192" y="426"/>
                  </a:lnTo>
                  <a:lnTo>
                    <a:pt x="204" y="425"/>
                  </a:lnTo>
                  <a:lnTo>
                    <a:pt x="231" y="420"/>
                  </a:lnTo>
                  <a:lnTo>
                    <a:pt x="236" y="420"/>
                  </a:lnTo>
                  <a:lnTo>
                    <a:pt x="236" y="381"/>
                  </a:lnTo>
                  <a:lnTo>
                    <a:pt x="229" y="382"/>
                  </a:lnTo>
                  <a:lnTo>
                    <a:pt x="216" y="384"/>
                  </a:lnTo>
                  <a:lnTo>
                    <a:pt x="202" y="385"/>
                  </a:lnTo>
                  <a:lnTo>
                    <a:pt x="184" y="384"/>
                  </a:lnTo>
                  <a:lnTo>
                    <a:pt x="171" y="382"/>
                  </a:lnTo>
                  <a:lnTo>
                    <a:pt x="166" y="380"/>
                  </a:lnTo>
                  <a:lnTo>
                    <a:pt x="162" y="378"/>
                  </a:lnTo>
                  <a:lnTo>
                    <a:pt x="157" y="374"/>
                  </a:lnTo>
                  <a:lnTo>
                    <a:pt x="154" y="371"/>
                  </a:lnTo>
                  <a:lnTo>
                    <a:pt x="152" y="368"/>
                  </a:lnTo>
                  <a:lnTo>
                    <a:pt x="150" y="363"/>
                  </a:lnTo>
                  <a:lnTo>
                    <a:pt x="148" y="353"/>
                  </a:lnTo>
                  <a:lnTo>
                    <a:pt x="147" y="340"/>
                  </a:lnTo>
                  <a:lnTo>
                    <a:pt x="147" y="324"/>
                  </a:lnTo>
                  <a:lnTo>
                    <a:pt x="147" y="139"/>
                  </a:lnTo>
                  <a:lnTo>
                    <a:pt x="245" y="139"/>
                  </a:lnTo>
                  <a:lnTo>
                    <a:pt x="245" y="100"/>
                  </a:lnTo>
                  <a:lnTo>
                    <a:pt x="147" y="100"/>
                  </a:lnTo>
                  <a:lnTo>
                    <a:pt x="147" y="0"/>
                  </a:lnTo>
                  <a:lnTo>
                    <a:pt x="59" y="0"/>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61" name="Freeform 50"/>
            <p:cNvSpPr>
              <a:spLocks/>
            </p:cNvSpPr>
            <p:nvPr/>
          </p:nvSpPr>
          <p:spPr bwMode="gray">
            <a:xfrm>
              <a:off x="8805863" y="476250"/>
              <a:ext cx="95250" cy="79375"/>
            </a:xfrm>
            <a:custGeom>
              <a:avLst/>
              <a:gdLst>
                <a:gd name="T0" fmla="*/ 2147483647 w 387"/>
                <a:gd name="T1" fmla="*/ 2147483647 h 319"/>
                <a:gd name="T2" fmla="*/ 2147483647 w 387"/>
                <a:gd name="T3" fmla="*/ 0 h 319"/>
                <a:gd name="T4" fmla="*/ 2147483647 w 387"/>
                <a:gd name="T5" fmla="*/ 0 h 319"/>
                <a:gd name="T6" fmla="*/ 2147483647 w 387"/>
                <a:gd name="T7" fmla="*/ 2147483647 h 319"/>
                <a:gd name="T8" fmla="*/ 2147483647 w 387"/>
                <a:gd name="T9" fmla="*/ 0 h 319"/>
                <a:gd name="T10" fmla="*/ 0 w 387"/>
                <a:gd name="T11" fmla="*/ 0 h 319"/>
                <a:gd name="T12" fmla="*/ 0 w 387"/>
                <a:gd name="T13" fmla="*/ 2147483647 h 319"/>
                <a:gd name="T14" fmla="*/ 2147483647 w 387"/>
                <a:gd name="T15" fmla="*/ 2147483647 h 319"/>
                <a:gd name="T16" fmla="*/ 2147483647 w 387"/>
                <a:gd name="T17" fmla="*/ 2147483647 h 319"/>
                <a:gd name="T18" fmla="*/ 2147483647 w 387"/>
                <a:gd name="T19" fmla="*/ 2147483647 h 319"/>
                <a:gd name="T20" fmla="*/ 2147483647 w 387"/>
                <a:gd name="T21" fmla="*/ 2147483647 h 319"/>
                <a:gd name="T22" fmla="*/ 2147483647 w 387"/>
                <a:gd name="T23" fmla="*/ 2147483647 h 319"/>
                <a:gd name="T24" fmla="*/ 2147483647 w 387"/>
                <a:gd name="T25" fmla="*/ 2147483647 h 319"/>
                <a:gd name="T26" fmla="*/ 2147483647 w 387"/>
                <a:gd name="T27" fmla="*/ 2147483647 h 319"/>
                <a:gd name="T28" fmla="*/ 2147483647 w 387"/>
                <a:gd name="T29" fmla="*/ 2147483647 h 319"/>
                <a:gd name="T30" fmla="*/ 2147483647 w 387"/>
                <a:gd name="T31" fmla="*/ 2147483647 h 319"/>
                <a:gd name="T32" fmla="*/ 2147483647 w 387"/>
                <a:gd name="T33" fmla="*/ 2147483647 h 319"/>
                <a:gd name="T34" fmla="*/ 2147483647 w 387"/>
                <a:gd name="T35" fmla="*/ 2147483647 h 319"/>
                <a:gd name="T36" fmla="*/ 2147483647 w 387"/>
                <a:gd name="T37" fmla="*/ 2147483647 h 319"/>
                <a:gd name="T38" fmla="*/ 2147483647 w 387"/>
                <a:gd name="T39" fmla="*/ 2147483647 h 319"/>
                <a:gd name="T40" fmla="*/ 2147483647 w 387"/>
                <a:gd name="T41" fmla="*/ 2147483647 h 319"/>
                <a:gd name="T42" fmla="*/ 2147483647 w 387"/>
                <a:gd name="T43" fmla="*/ 2147483647 h 319"/>
                <a:gd name="T44" fmla="*/ 2147483647 w 387"/>
                <a:gd name="T45" fmla="*/ 2147483647 h 319"/>
                <a:gd name="T46" fmla="*/ 2147483647 w 387"/>
                <a:gd name="T47" fmla="*/ 2147483647 h 319"/>
                <a:gd name="T48" fmla="*/ 2147483647 w 387"/>
                <a:gd name="T49" fmla="*/ 2147483647 h 3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7"/>
                <a:gd name="T76" fmla="*/ 0 h 319"/>
                <a:gd name="T77" fmla="*/ 387 w 387"/>
                <a:gd name="T78" fmla="*/ 319 h 3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7" h="319">
                  <a:moveTo>
                    <a:pt x="297" y="104"/>
                  </a:moveTo>
                  <a:lnTo>
                    <a:pt x="387" y="0"/>
                  </a:lnTo>
                  <a:lnTo>
                    <a:pt x="295" y="0"/>
                  </a:lnTo>
                  <a:lnTo>
                    <a:pt x="209" y="98"/>
                  </a:lnTo>
                  <a:lnTo>
                    <a:pt x="133" y="0"/>
                  </a:lnTo>
                  <a:lnTo>
                    <a:pt x="0" y="0"/>
                  </a:lnTo>
                  <a:lnTo>
                    <a:pt x="0" y="25"/>
                  </a:lnTo>
                  <a:lnTo>
                    <a:pt x="5" y="25"/>
                  </a:lnTo>
                  <a:lnTo>
                    <a:pt x="21" y="27"/>
                  </a:lnTo>
                  <a:lnTo>
                    <a:pt x="34" y="30"/>
                  </a:lnTo>
                  <a:lnTo>
                    <a:pt x="45" y="33"/>
                  </a:lnTo>
                  <a:lnTo>
                    <a:pt x="54" y="37"/>
                  </a:lnTo>
                  <a:lnTo>
                    <a:pt x="63" y="43"/>
                  </a:lnTo>
                  <a:lnTo>
                    <a:pt x="70" y="51"/>
                  </a:lnTo>
                  <a:lnTo>
                    <a:pt x="80" y="62"/>
                  </a:lnTo>
                  <a:lnTo>
                    <a:pt x="89" y="73"/>
                  </a:lnTo>
                  <a:lnTo>
                    <a:pt x="144" y="147"/>
                  </a:lnTo>
                  <a:lnTo>
                    <a:pt x="54" y="251"/>
                  </a:lnTo>
                  <a:lnTo>
                    <a:pt x="147" y="251"/>
                  </a:lnTo>
                  <a:lnTo>
                    <a:pt x="188" y="204"/>
                  </a:lnTo>
                  <a:lnTo>
                    <a:pt x="273" y="319"/>
                  </a:lnTo>
                  <a:lnTo>
                    <a:pt x="377" y="319"/>
                  </a:lnTo>
                  <a:lnTo>
                    <a:pt x="213" y="104"/>
                  </a:lnTo>
                  <a:lnTo>
                    <a:pt x="297" y="104"/>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62" name="Freeform 52"/>
            <p:cNvSpPr>
              <a:spLocks/>
            </p:cNvSpPr>
            <p:nvPr/>
          </p:nvSpPr>
          <p:spPr bwMode="gray">
            <a:xfrm>
              <a:off x="8899525" y="419100"/>
              <a:ext cx="50800" cy="33338"/>
            </a:xfrm>
            <a:custGeom>
              <a:avLst/>
              <a:gdLst>
                <a:gd name="T0" fmla="*/ 2147483647 w 205"/>
                <a:gd name="T1" fmla="*/ 2147483647 h 129"/>
                <a:gd name="T2" fmla="*/ 0 w 205"/>
                <a:gd name="T3" fmla="*/ 2147483647 h 129"/>
                <a:gd name="T4" fmla="*/ 2147483647 w 205"/>
                <a:gd name="T5" fmla="*/ 0 h 129"/>
                <a:gd name="T6" fmla="*/ 2147483647 w 205"/>
                <a:gd name="T7" fmla="*/ 0 h 129"/>
                <a:gd name="T8" fmla="*/ 2147483647 w 205"/>
                <a:gd name="T9" fmla="*/ 2147483647 h 129"/>
                <a:gd name="T10" fmla="*/ 0 60000 65536"/>
                <a:gd name="T11" fmla="*/ 0 60000 65536"/>
                <a:gd name="T12" fmla="*/ 0 60000 65536"/>
                <a:gd name="T13" fmla="*/ 0 60000 65536"/>
                <a:gd name="T14" fmla="*/ 0 60000 65536"/>
                <a:gd name="T15" fmla="*/ 0 w 205"/>
                <a:gd name="T16" fmla="*/ 0 h 129"/>
                <a:gd name="T17" fmla="*/ 205 w 205"/>
                <a:gd name="T18" fmla="*/ 129 h 129"/>
              </a:gdLst>
              <a:ahLst/>
              <a:cxnLst>
                <a:cxn ang="T10">
                  <a:pos x="T0" y="T1"/>
                </a:cxn>
                <a:cxn ang="T11">
                  <a:pos x="T2" y="T3"/>
                </a:cxn>
                <a:cxn ang="T12">
                  <a:pos x="T4" y="T5"/>
                </a:cxn>
                <a:cxn ang="T13">
                  <a:pos x="T6" y="T7"/>
                </a:cxn>
                <a:cxn ang="T14">
                  <a:pos x="T8" y="T9"/>
                </a:cxn>
              </a:cxnLst>
              <a:rect l="T15" t="T16" r="T17" b="T18"/>
              <a:pathLst>
                <a:path w="205" h="129">
                  <a:moveTo>
                    <a:pt x="93" y="129"/>
                  </a:moveTo>
                  <a:lnTo>
                    <a:pt x="0" y="129"/>
                  </a:lnTo>
                  <a:lnTo>
                    <a:pt x="112" y="0"/>
                  </a:lnTo>
                  <a:lnTo>
                    <a:pt x="205" y="0"/>
                  </a:lnTo>
                  <a:lnTo>
                    <a:pt x="93" y="129"/>
                  </a:lnTo>
                  <a:close/>
                </a:path>
              </a:pathLst>
            </a:custGeom>
            <a:solidFill>
              <a:srgbClr val="FD0014"/>
            </a:solidFill>
            <a:ln w="9525">
              <a:noFill/>
              <a:miter lim="800000"/>
              <a:headEnd/>
              <a:tailEnd/>
            </a:ln>
            <a:effectLst/>
          </p:spPr>
          <p:txBody>
            <a:bodyPr wrap="none"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grpSp>
      <p:sp>
        <p:nvSpPr>
          <p:cNvPr id="73" name="正方形/長方形 11"/>
          <p:cNvSpPr>
            <a:spLocks noChangeArrowheads="1"/>
          </p:cNvSpPr>
          <p:nvPr userDrawn="1"/>
        </p:nvSpPr>
        <p:spPr bwMode="gray">
          <a:xfrm>
            <a:off x="0" y="794367"/>
            <a:ext cx="12192000" cy="88389"/>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2" rIns="121907" bIns="60952" anchor="ctr"/>
          <a:lstStyle/>
          <a:p>
            <a:pPr>
              <a:defRPr/>
            </a:pPr>
            <a:endParaRPr lang="ja-JP" altLang="en-US" sz="1500"/>
          </a:p>
        </p:txBody>
      </p:sp>
      <p:grpSp>
        <p:nvGrpSpPr>
          <p:cNvPr id="74" name="グループ化 62"/>
          <p:cNvGrpSpPr/>
          <p:nvPr userDrawn="1"/>
        </p:nvGrpSpPr>
        <p:grpSpPr bwMode="gray">
          <a:xfrm>
            <a:off x="1" y="794367"/>
            <a:ext cx="1757858" cy="88389"/>
            <a:chOff x="312738" y="2747963"/>
            <a:chExt cx="1970087" cy="109537"/>
          </a:xfrm>
        </p:grpSpPr>
        <p:sp>
          <p:nvSpPr>
            <p:cNvPr id="75" name="正方形/長方形 74"/>
            <p:cNvSpPr/>
            <p:nvPr/>
          </p:nvSpPr>
          <p:spPr bwMode="gray">
            <a:xfrm>
              <a:off x="312738" y="2747963"/>
              <a:ext cx="1970087" cy="109537"/>
            </a:xfrm>
            <a:prstGeom prst="rect">
              <a:avLst/>
            </a:prstGeom>
            <a:solidFill>
              <a:srgbClr val="FD0014"/>
            </a:solidFill>
            <a:ln w="9525">
              <a:noFill/>
              <a:miter lim="800000"/>
              <a:headEnd/>
              <a:tailEnd/>
            </a:ln>
            <a:effectLst/>
          </p:spPr>
          <p:txBody>
            <a:bodyPr wrap="none" anchor="ctr"/>
            <a:lstStyle/>
            <a:p>
              <a:pPr fontAlgn="auto">
                <a:spcBef>
                  <a:spcPts val="0"/>
                </a:spcBef>
                <a:spcAft>
                  <a:spcPts val="0"/>
                </a:spcAft>
                <a:defRPr/>
              </a:pPr>
              <a:endParaRPr kumimoji="0" lang="ja-JP" altLang="en-US" sz="2417" kern="0" dirty="0">
                <a:solidFill>
                  <a:sysClr val="windowText" lastClr="000000"/>
                </a:solidFill>
              </a:endParaRPr>
            </a:p>
          </p:txBody>
        </p:sp>
        <p:sp>
          <p:nvSpPr>
            <p:cNvPr id="76" name="正方形/長方形 75"/>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2417" kern="0" dirty="0">
                <a:solidFill>
                  <a:sysClr val="windowText" lastClr="000000"/>
                </a:solidFill>
              </a:endParaRPr>
            </a:p>
          </p:txBody>
        </p:sp>
      </p:grpSp>
      <p:sp>
        <p:nvSpPr>
          <p:cNvPr id="4" name="Text Placeholder 3"/>
          <p:cNvSpPr>
            <a:spLocks noGrp="1"/>
          </p:cNvSpPr>
          <p:nvPr>
            <p:ph type="body" sz="quarter" idx="10"/>
          </p:nvPr>
        </p:nvSpPr>
        <p:spPr>
          <a:xfrm>
            <a:off x="439207" y="1208754"/>
            <a:ext cx="11151662" cy="5160573"/>
          </a:xfrm>
          <a:prstGeom prst="rect">
            <a:avLst/>
          </a:prstGeom>
        </p:spPr>
        <p:txBody>
          <a:bodyPr/>
          <a:lstStyle>
            <a:lvl1pPr>
              <a:defRPr sz="3000"/>
            </a:lvl1pPr>
            <a:lvl2pPr>
              <a:defRPr sz="2667"/>
            </a:lvl2pPr>
            <a:lvl3pPr>
              <a:defRPr sz="2333"/>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6364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タイトルのみ">
    <p:spTree>
      <p:nvGrpSpPr>
        <p:cNvPr id="1" name=""/>
        <p:cNvGrpSpPr/>
        <p:nvPr/>
      </p:nvGrpSpPr>
      <p:grpSpPr>
        <a:xfrm>
          <a:off x="0" y="0"/>
          <a:ext cx="0" cy="0"/>
          <a:chOff x="0" y="0"/>
          <a:chExt cx="0" cy="0"/>
        </a:xfrm>
      </p:grpSpPr>
      <p:grpSp>
        <p:nvGrpSpPr>
          <p:cNvPr id="35" name="グループ化 34"/>
          <p:cNvGrpSpPr/>
          <p:nvPr userDrawn="1"/>
        </p:nvGrpSpPr>
        <p:grpSpPr bwMode="gray">
          <a:xfrm>
            <a:off x="432651" y="2743236"/>
            <a:ext cx="11327551" cy="129984"/>
            <a:chOff x="324487" y="2057426"/>
            <a:chExt cx="8495663" cy="97488"/>
          </a:xfrm>
        </p:grpSpPr>
        <p:sp>
          <p:nvSpPr>
            <p:cNvPr id="36"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500"/>
            </a:p>
          </p:txBody>
        </p:sp>
        <p:grpSp>
          <p:nvGrpSpPr>
            <p:cNvPr id="37" name="グループ化 16"/>
            <p:cNvGrpSpPr/>
            <p:nvPr/>
          </p:nvGrpSpPr>
          <p:grpSpPr bwMode="gray">
            <a:xfrm>
              <a:off x="324487" y="2057426"/>
              <a:ext cx="1938812" cy="97488"/>
              <a:chOff x="312738" y="2747963"/>
              <a:chExt cx="1970087" cy="109537"/>
            </a:xfrm>
          </p:grpSpPr>
          <p:sp>
            <p:nvSpPr>
              <p:cNvPr id="38" name="正方形/長方形 37"/>
              <p:cNvSpPr/>
              <p:nvPr/>
            </p:nvSpPr>
            <p:spPr bwMode="gray">
              <a:xfrm>
                <a:off x="312738" y="2747963"/>
                <a:ext cx="1970087" cy="109537"/>
              </a:xfrm>
              <a:prstGeom prst="rect">
                <a:avLst/>
              </a:prstGeom>
              <a:solidFill>
                <a:srgbClr val="FD0014"/>
              </a:solidFill>
              <a:ln w="9525">
                <a:noFill/>
                <a:miter lim="800000"/>
                <a:headEnd/>
                <a:tailEnd/>
              </a:ln>
              <a:effectLst/>
            </p:spPr>
            <p:txBody>
              <a:bodyPr wrap="none" anchor="ctr"/>
              <a:lstStyle/>
              <a:p>
                <a:pPr fontAlgn="auto">
                  <a:spcBef>
                    <a:spcPts val="0"/>
                  </a:spcBef>
                  <a:spcAft>
                    <a:spcPts val="0"/>
                  </a:spcAft>
                  <a:defRPr/>
                </a:pPr>
                <a:endParaRPr kumimoji="0" lang="ja-JP" altLang="en-US" sz="2417" kern="0" dirty="0">
                  <a:solidFill>
                    <a:sysClr val="windowText" lastClr="000000"/>
                  </a:solidFill>
                </a:endParaRPr>
              </a:p>
            </p:txBody>
          </p:sp>
          <p:sp>
            <p:nvSpPr>
              <p:cNvPr id="39" name="正方形/長方形 38"/>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2417" kern="0" dirty="0">
                  <a:solidFill>
                    <a:sysClr val="windowText" lastClr="000000"/>
                  </a:solidFill>
                </a:endParaRPr>
              </a:p>
            </p:txBody>
          </p:sp>
        </p:grpSp>
      </p:grpSp>
      <p:sp>
        <p:nvSpPr>
          <p:cNvPr id="41" name="Text Box 13"/>
          <p:cNvSpPr txBox="1">
            <a:spLocks noChangeArrowheads="1"/>
          </p:cNvSpPr>
          <p:nvPr userDrawn="1"/>
        </p:nvSpPr>
        <p:spPr bwMode="gray">
          <a:xfrm>
            <a:off x="8813534" y="6599240"/>
            <a:ext cx="2777336" cy="264223"/>
          </a:xfrm>
          <a:prstGeom prst="rect">
            <a:avLst/>
          </a:prstGeom>
          <a:noFill/>
          <a:ln w="25400">
            <a:noFill/>
            <a:miter lim="800000"/>
            <a:headEnd/>
            <a:tailEnd/>
          </a:ln>
        </p:spPr>
        <p:txBody>
          <a:bodyPr wrap="none" lIns="121907" tIns="60952" rIns="121907" bIns="60952">
            <a:spAutoFit/>
          </a:bodyPr>
          <a:lstStyle/>
          <a:p>
            <a:pPr algn="r">
              <a:spcBef>
                <a:spcPct val="50000"/>
              </a:spcBef>
              <a:defRPr/>
            </a:pPr>
            <a:r>
              <a:rPr kumimoji="0" lang="en-US" altLang="ja-JP" sz="917" dirty="0">
                <a:solidFill>
                  <a:schemeClr val="tx1"/>
                </a:solidFill>
                <a:latin typeface="Arial" charset="0"/>
                <a:ea typeface="ＭＳ Ｐゴシック" pitchFamily="50" charset="-128"/>
              </a:rPr>
              <a:t>© Hitachi America, Ltd. 2023. All rights reserved.</a:t>
            </a:r>
          </a:p>
        </p:txBody>
      </p:sp>
      <p:sp>
        <p:nvSpPr>
          <p:cNvPr id="42" name="スライド番号プレースホルダ 2"/>
          <p:cNvSpPr>
            <a:spLocks noGrp="1"/>
          </p:cNvSpPr>
          <p:nvPr userDrawn="1">
            <p:ph type="sldNum" sz="quarter" idx="10"/>
          </p:nvPr>
        </p:nvSpPr>
        <p:spPr bwMode="gray">
          <a:xfrm>
            <a:off x="11413815" y="6555016"/>
            <a:ext cx="651935" cy="304800"/>
          </a:xfrm>
          <a:prstGeom prst="rect">
            <a:avLst/>
          </a:prstGeom>
        </p:spPr>
        <p:txBody>
          <a:bodyPr lIns="146288" tIns="73142" rIns="146288" bIns="73142"/>
          <a:lstStyle>
            <a:lvl1pPr algn="r">
              <a:defRPr sz="1500" smtClean="0">
                <a:solidFill>
                  <a:schemeClr val="tx1"/>
                </a:solidFill>
                <a:latin typeface="Arial" pitchFamily="34" charset="0"/>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43" name="タイトル 1"/>
          <p:cNvSpPr>
            <a:spLocks noGrp="1"/>
          </p:cNvSpPr>
          <p:nvPr>
            <p:ph type="title" hasCustomPrompt="1"/>
          </p:nvPr>
        </p:nvSpPr>
        <p:spPr bwMode="gray">
          <a:xfrm>
            <a:off x="2995563" y="3056683"/>
            <a:ext cx="2358755" cy="660610"/>
          </a:xfrm>
          <a:prstGeom prst="rect">
            <a:avLst/>
          </a:prstGeom>
        </p:spPr>
        <p:txBody>
          <a:bodyPr wrap="none" lIns="146288" tIns="73142" rIns="146288" bIns="73142">
            <a:spAutoFit/>
          </a:bodyPr>
          <a:lstStyle>
            <a:lvl1pPr>
              <a:lnSpc>
                <a:spcPct val="100000"/>
              </a:lnSpc>
              <a:defRPr sz="3333">
                <a:solidFill>
                  <a:schemeClr val="tx1"/>
                </a:solidFill>
                <a:latin typeface="+mj-lt"/>
                <a:ea typeface="HGP創英角ｺﾞｼｯｸUB" pitchFamily="50" charset="-128"/>
              </a:defRPr>
            </a:lvl1pPr>
          </a:lstStyle>
          <a:p>
            <a:r>
              <a:rPr lang="en-US" altLang="ja-JP" b="1" dirty="0">
                <a:latin typeface="+mj-lt"/>
                <a:cs typeface="Arial" charset="0"/>
              </a:rPr>
              <a:t>Master Title</a:t>
            </a:r>
            <a:endParaRPr lang="ja-JP" altLang="en-US" dirty="0"/>
          </a:p>
        </p:txBody>
      </p:sp>
      <p:grpSp>
        <p:nvGrpSpPr>
          <p:cNvPr id="194" name="グループ化 193"/>
          <p:cNvGrpSpPr>
            <a:grpSpLocks noChangeAspect="1"/>
          </p:cNvGrpSpPr>
          <p:nvPr userDrawn="1"/>
        </p:nvGrpSpPr>
        <p:grpSpPr bwMode="gray">
          <a:xfrm>
            <a:off x="9407295" y="536970"/>
            <a:ext cx="2352908" cy="676298"/>
            <a:chOff x="6642100" y="547566"/>
            <a:chExt cx="1982788" cy="569913"/>
          </a:xfrm>
        </p:grpSpPr>
        <p:sp>
          <p:nvSpPr>
            <p:cNvPr id="195" name="Freeform 5"/>
            <p:cNvSpPr>
              <a:spLocks/>
            </p:cNvSpPr>
            <p:nvPr/>
          </p:nvSpPr>
          <p:spPr bwMode="gray">
            <a:xfrm>
              <a:off x="8099425" y="555504"/>
              <a:ext cx="285750" cy="268287"/>
            </a:xfrm>
            <a:custGeom>
              <a:avLst/>
              <a:gdLst>
                <a:gd name="T0" fmla="*/ 2147483647 w 781"/>
                <a:gd name="T1" fmla="*/ 0 h 734"/>
                <a:gd name="T2" fmla="*/ 2147483647 w 781"/>
                <a:gd name="T3" fmla="*/ 0 h 734"/>
                <a:gd name="T4" fmla="*/ 2147483647 w 781"/>
                <a:gd name="T5" fmla="*/ 2147483647 h 734"/>
                <a:gd name="T6" fmla="*/ 2147483647 w 781"/>
                <a:gd name="T7" fmla="*/ 2147483647 h 734"/>
                <a:gd name="T8" fmla="*/ 2147483647 w 781"/>
                <a:gd name="T9" fmla="*/ 2147483647 h 734"/>
                <a:gd name="T10" fmla="*/ 2147483647 w 781"/>
                <a:gd name="T11" fmla="*/ 0 h 734"/>
                <a:gd name="T12" fmla="*/ 2147483647 w 781"/>
                <a:gd name="T13" fmla="*/ 0 h 734"/>
                <a:gd name="T14" fmla="*/ 2147483647 w 781"/>
                <a:gd name="T15" fmla="*/ 0 h 734"/>
                <a:gd name="T16" fmla="*/ 2147483647 w 781"/>
                <a:gd name="T17" fmla="*/ 0 h 734"/>
                <a:gd name="T18" fmla="*/ 2147483647 w 781"/>
                <a:gd name="T19" fmla="*/ 2147483647 h 734"/>
                <a:gd name="T20" fmla="*/ 2147483647 w 781"/>
                <a:gd name="T21" fmla="*/ 2147483647 h 734"/>
                <a:gd name="T22" fmla="*/ 2147483647 w 781"/>
                <a:gd name="T23" fmla="*/ 2147483647 h 734"/>
                <a:gd name="T24" fmla="*/ 2147483647 w 781"/>
                <a:gd name="T25" fmla="*/ 2147483647 h 734"/>
                <a:gd name="T26" fmla="*/ 2147483647 w 781"/>
                <a:gd name="T27" fmla="*/ 2147483647 h 734"/>
                <a:gd name="T28" fmla="*/ 2147483647 w 781"/>
                <a:gd name="T29" fmla="*/ 2147483647 h 734"/>
                <a:gd name="T30" fmla="*/ 2147483647 w 781"/>
                <a:gd name="T31" fmla="*/ 2147483647 h 734"/>
                <a:gd name="T32" fmla="*/ 2147483647 w 781"/>
                <a:gd name="T33" fmla="*/ 2147483647 h 734"/>
                <a:gd name="T34" fmla="*/ 2147483647 w 781"/>
                <a:gd name="T35" fmla="*/ 2147483647 h 734"/>
                <a:gd name="T36" fmla="*/ 2147483647 w 781"/>
                <a:gd name="T37" fmla="*/ 2147483647 h 734"/>
                <a:gd name="T38" fmla="*/ 2147483647 w 781"/>
                <a:gd name="T39" fmla="*/ 2147483647 h 734"/>
                <a:gd name="T40" fmla="*/ 2147483647 w 781"/>
                <a:gd name="T41" fmla="*/ 2147483647 h 734"/>
                <a:gd name="T42" fmla="*/ 0 w 781"/>
                <a:gd name="T43" fmla="*/ 2147483647 h 734"/>
                <a:gd name="T44" fmla="*/ 0 w 781"/>
                <a:gd name="T45" fmla="*/ 2147483647 h 734"/>
                <a:gd name="T46" fmla="*/ 2147483647 w 781"/>
                <a:gd name="T47" fmla="*/ 2147483647 h 734"/>
                <a:gd name="T48" fmla="*/ 2147483647 w 781"/>
                <a:gd name="T49" fmla="*/ 2147483647 h 734"/>
                <a:gd name="T50" fmla="*/ 0 w 781"/>
                <a:gd name="T51" fmla="*/ 0 h 734"/>
                <a:gd name="T52" fmla="*/ 2147483647 w 781"/>
                <a:gd name="T53" fmla="*/ 0 h 7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1"/>
                <a:gd name="T82" fmla="*/ 0 h 734"/>
                <a:gd name="T83" fmla="*/ 781 w 781"/>
                <a:gd name="T84" fmla="*/ 734 h 7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1" h="734">
                  <a:moveTo>
                    <a:pt x="194" y="0"/>
                  </a:moveTo>
                  <a:lnTo>
                    <a:pt x="194" y="0"/>
                  </a:lnTo>
                  <a:lnTo>
                    <a:pt x="194" y="293"/>
                  </a:lnTo>
                  <a:lnTo>
                    <a:pt x="586" y="293"/>
                  </a:lnTo>
                  <a:lnTo>
                    <a:pt x="586" y="0"/>
                  </a:lnTo>
                  <a:lnTo>
                    <a:pt x="781" y="0"/>
                  </a:lnTo>
                  <a:lnTo>
                    <a:pt x="781" y="367"/>
                  </a:lnTo>
                  <a:lnTo>
                    <a:pt x="781" y="734"/>
                  </a:lnTo>
                  <a:lnTo>
                    <a:pt x="586" y="734"/>
                  </a:lnTo>
                  <a:lnTo>
                    <a:pt x="586" y="411"/>
                  </a:lnTo>
                  <a:lnTo>
                    <a:pt x="526" y="411"/>
                  </a:lnTo>
                  <a:lnTo>
                    <a:pt x="390" y="411"/>
                  </a:lnTo>
                  <a:lnTo>
                    <a:pt x="194" y="411"/>
                  </a:lnTo>
                  <a:lnTo>
                    <a:pt x="194" y="734"/>
                  </a:lnTo>
                  <a:lnTo>
                    <a:pt x="0" y="734"/>
                  </a:lnTo>
                  <a:lnTo>
                    <a:pt x="1" y="367"/>
                  </a:lnTo>
                  <a:lnTo>
                    <a:pt x="1" y="115"/>
                  </a:lnTo>
                  <a:lnTo>
                    <a:pt x="0" y="0"/>
                  </a:lnTo>
                  <a:lnTo>
                    <a:pt x="194" y="0"/>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196" name="Freeform 7"/>
            <p:cNvSpPr>
              <a:spLocks/>
            </p:cNvSpPr>
            <p:nvPr/>
          </p:nvSpPr>
          <p:spPr bwMode="gray">
            <a:xfrm>
              <a:off x="7207250" y="555504"/>
              <a:ext cx="288925" cy="268287"/>
            </a:xfrm>
            <a:custGeom>
              <a:avLst/>
              <a:gdLst>
                <a:gd name="T0" fmla="*/ 2147483647 w 788"/>
                <a:gd name="T1" fmla="*/ 0 h 734"/>
                <a:gd name="T2" fmla="*/ 2147483647 w 788"/>
                <a:gd name="T3" fmla="*/ 0 h 734"/>
                <a:gd name="T4" fmla="*/ 2147483647 w 788"/>
                <a:gd name="T5" fmla="*/ 2147483647 h 734"/>
                <a:gd name="T6" fmla="*/ 2147483647 w 788"/>
                <a:gd name="T7" fmla="*/ 2147483647 h 734"/>
                <a:gd name="T8" fmla="*/ 2147483647 w 788"/>
                <a:gd name="T9" fmla="*/ 2147483647 h 734"/>
                <a:gd name="T10" fmla="*/ 2147483647 w 788"/>
                <a:gd name="T11" fmla="*/ 2147483647 h 734"/>
                <a:gd name="T12" fmla="*/ 2147483647 w 788"/>
                <a:gd name="T13" fmla="*/ 2147483647 h 734"/>
                <a:gd name="T14" fmla="*/ 0 w 788"/>
                <a:gd name="T15" fmla="*/ 2147483647 h 734"/>
                <a:gd name="T16" fmla="*/ 0 w 788"/>
                <a:gd name="T17" fmla="*/ 2147483647 h 734"/>
                <a:gd name="T18" fmla="*/ 0 w 788"/>
                <a:gd name="T19" fmla="*/ 0 h 734"/>
                <a:gd name="T20" fmla="*/ 0 w 788"/>
                <a:gd name="T21" fmla="*/ 0 h 734"/>
                <a:gd name="T22" fmla="*/ 2147483647 w 788"/>
                <a:gd name="T23" fmla="*/ 0 h 7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8"/>
                <a:gd name="T37" fmla="*/ 0 h 734"/>
                <a:gd name="T38" fmla="*/ 788 w 788"/>
                <a:gd name="T39" fmla="*/ 734 h 7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8" h="734">
                  <a:moveTo>
                    <a:pt x="788" y="0"/>
                  </a:moveTo>
                  <a:lnTo>
                    <a:pt x="788" y="0"/>
                  </a:lnTo>
                  <a:lnTo>
                    <a:pt x="788" y="124"/>
                  </a:lnTo>
                  <a:lnTo>
                    <a:pt x="491" y="124"/>
                  </a:lnTo>
                  <a:lnTo>
                    <a:pt x="491" y="734"/>
                  </a:lnTo>
                  <a:lnTo>
                    <a:pt x="297" y="734"/>
                  </a:lnTo>
                  <a:lnTo>
                    <a:pt x="297" y="124"/>
                  </a:lnTo>
                  <a:lnTo>
                    <a:pt x="0" y="124"/>
                  </a:lnTo>
                  <a:lnTo>
                    <a:pt x="0" y="0"/>
                  </a:lnTo>
                  <a:lnTo>
                    <a:pt x="788" y="0"/>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197" name="Freeform 9"/>
            <p:cNvSpPr>
              <a:spLocks noEditPoints="1"/>
            </p:cNvSpPr>
            <p:nvPr/>
          </p:nvSpPr>
          <p:spPr bwMode="gray">
            <a:xfrm>
              <a:off x="7434263" y="555504"/>
              <a:ext cx="338137" cy="268287"/>
            </a:xfrm>
            <a:custGeom>
              <a:avLst/>
              <a:gdLst>
                <a:gd name="T0" fmla="*/ 2147483647 w 924"/>
                <a:gd name="T1" fmla="*/ 2147483647 h 734"/>
                <a:gd name="T2" fmla="*/ 2147483647 w 924"/>
                <a:gd name="T3" fmla="*/ 2147483647 h 734"/>
                <a:gd name="T4" fmla="*/ 2147483647 w 924"/>
                <a:gd name="T5" fmla="*/ 2147483647 h 734"/>
                <a:gd name="T6" fmla="*/ 2147483647 w 924"/>
                <a:gd name="T7" fmla="*/ 2147483647 h 734"/>
                <a:gd name="T8" fmla="*/ 2147483647 w 924"/>
                <a:gd name="T9" fmla="*/ 2147483647 h 734"/>
                <a:gd name="T10" fmla="*/ 2147483647 w 924"/>
                <a:gd name="T11" fmla="*/ 2147483647 h 734"/>
                <a:gd name="T12" fmla="*/ 2147483647 w 924"/>
                <a:gd name="T13" fmla="*/ 2147483647 h 734"/>
                <a:gd name="T14" fmla="*/ 2147483647 w 924"/>
                <a:gd name="T15" fmla="*/ 2147483647 h 734"/>
                <a:gd name="T16" fmla="*/ 2147483647 w 924"/>
                <a:gd name="T17" fmla="*/ 2147483647 h 734"/>
                <a:gd name="T18" fmla="*/ 2147483647 w 924"/>
                <a:gd name="T19" fmla="*/ 2147483647 h 734"/>
                <a:gd name="T20" fmla="*/ 2147483647 w 924"/>
                <a:gd name="T21" fmla="*/ 2147483647 h 734"/>
                <a:gd name="T22" fmla="*/ 2147483647 w 924"/>
                <a:gd name="T23" fmla="*/ 2147483647 h 734"/>
                <a:gd name="T24" fmla="*/ 2147483647 w 924"/>
                <a:gd name="T25" fmla="*/ 2147483647 h 734"/>
                <a:gd name="T26" fmla="*/ 2147483647 w 924"/>
                <a:gd name="T27" fmla="*/ 2147483647 h 734"/>
                <a:gd name="T28" fmla="*/ 2147483647 w 924"/>
                <a:gd name="T29" fmla="*/ 2147483647 h 734"/>
                <a:gd name="T30" fmla="*/ 0 w 924"/>
                <a:gd name="T31" fmla="*/ 2147483647 h 734"/>
                <a:gd name="T32" fmla="*/ 2147483647 w 924"/>
                <a:gd name="T33" fmla="*/ 0 h 734"/>
                <a:gd name="T34" fmla="*/ 2147483647 w 924"/>
                <a:gd name="T35" fmla="*/ 0 h 734"/>
                <a:gd name="T36" fmla="*/ 2147483647 w 924"/>
                <a:gd name="T37" fmla="*/ 0 h 734"/>
                <a:gd name="T38" fmla="*/ 2147483647 w 924"/>
                <a:gd name="T39" fmla="*/ 0 h 734"/>
                <a:gd name="T40" fmla="*/ 2147483647 w 924"/>
                <a:gd name="T41" fmla="*/ 2147483647 h 7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4"/>
                <a:gd name="T64" fmla="*/ 0 h 734"/>
                <a:gd name="T65" fmla="*/ 924 w 924"/>
                <a:gd name="T66" fmla="*/ 734 h 7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4" h="734">
                  <a:moveTo>
                    <a:pt x="463" y="124"/>
                  </a:moveTo>
                  <a:lnTo>
                    <a:pt x="327" y="459"/>
                  </a:lnTo>
                  <a:lnTo>
                    <a:pt x="597" y="459"/>
                  </a:lnTo>
                  <a:lnTo>
                    <a:pt x="463" y="124"/>
                  </a:lnTo>
                  <a:close/>
                  <a:moveTo>
                    <a:pt x="924" y="734"/>
                  </a:moveTo>
                  <a:lnTo>
                    <a:pt x="924" y="734"/>
                  </a:lnTo>
                  <a:lnTo>
                    <a:pt x="708" y="734"/>
                  </a:lnTo>
                  <a:lnTo>
                    <a:pt x="644" y="576"/>
                  </a:lnTo>
                  <a:lnTo>
                    <a:pt x="280" y="576"/>
                  </a:lnTo>
                  <a:lnTo>
                    <a:pt x="249" y="655"/>
                  </a:lnTo>
                  <a:lnTo>
                    <a:pt x="228" y="709"/>
                  </a:lnTo>
                  <a:lnTo>
                    <a:pt x="217" y="734"/>
                  </a:lnTo>
                  <a:lnTo>
                    <a:pt x="0" y="734"/>
                  </a:lnTo>
                  <a:lnTo>
                    <a:pt x="343" y="0"/>
                  </a:lnTo>
                  <a:lnTo>
                    <a:pt x="463" y="0"/>
                  </a:lnTo>
                  <a:lnTo>
                    <a:pt x="581" y="0"/>
                  </a:lnTo>
                  <a:lnTo>
                    <a:pt x="924" y="734"/>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198" name="Rectangle 12"/>
            <p:cNvSpPr>
              <a:spLocks noChangeArrowheads="1"/>
            </p:cNvSpPr>
            <p:nvPr/>
          </p:nvSpPr>
          <p:spPr bwMode="gray">
            <a:xfrm>
              <a:off x="8440738" y="555504"/>
              <a:ext cx="71437" cy="268287"/>
            </a:xfrm>
            <a:prstGeom prst="rect">
              <a:avLst/>
            </a:pr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199" name="Freeform 13"/>
            <p:cNvSpPr>
              <a:spLocks/>
            </p:cNvSpPr>
            <p:nvPr/>
          </p:nvSpPr>
          <p:spPr bwMode="gray">
            <a:xfrm>
              <a:off x="6769100" y="555504"/>
              <a:ext cx="285750" cy="268287"/>
            </a:xfrm>
            <a:custGeom>
              <a:avLst/>
              <a:gdLst>
                <a:gd name="T0" fmla="*/ 2147483647 w 781"/>
                <a:gd name="T1" fmla="*/ 0 h 734"/>
                <a:gd name="T2" fmla="*/ 2147483647 w 781"/>
                <a:gd name="T3" fmla="*/ 0 h 734"/>
                <a:gd name="T4" fmla="*/ 2147483647 w 781"/>
                <a:gd name="T5" fmla="*/ 2147483647 h 734"/>
                <a:gd name="T6" fmla="*/ 2147483647 w 781"/>
                <a:gd name="T7" fmla="*/ 2147483647 h 734"/>
                <a:gd name="T8" fmla="*/ 2147483647 w 781"/>
                <a:gd name="T9" fmla="*/ 2147483647 h 734"/>
                <a:gd name="T10" fmla="*/ 2147483647 w 781"/>
                <a:gd name="T11" fmla="*/ 0 h 734"/>
                <a:gd name="T12" fmla="*/ 2147483647 w 781"/>
                <a:gd name="T13" fmla="*/ 0 h 734"/>
                <a:gd name="T14" fmla="*/ 2147483647 w 781"/>
                <a:gd name="T15" fmla="*/ 0 h 734"/>
                <a:gd name="T16" fmla="*/ 2147483647 w 781"/>
                <a:gd name="T17" fmla="*/ 0 h 734"/>
                <a:gd name="T18" fmla="*/ 2147483647 w 781"/>
                <a:gd name="T19" fmla="*/ 2147483647 h 734"/>
                <a:gd name="T20" fmla="*/ 2147483647 w 781"/>
                <a:gd name="T21" fmla="*/ 2147483647 h 734"/>
                <a:gd name="T22" fmla="*/ 2147483647 w 781"/>
                <a:gd name="T23" fmla="*/ 2147483647 h 734"/>
                <a:gd name="T24" fmla="*/ 2147483647 w 781"/>
                <a:gd name="T25" fmla="*/ 2147483647 h 734"/>
                <a:gd name="T26" fmla="*/ 2147483647 w 781"/>
                <a:gd name="T27" fmla="*/ 2147483647 h 734"/>
                <a:gd name="T28" fmla="*/ 2147483647 w 781"/>
                <a:gd name="T29" fmla="*/ 2147483647 h 734"/>
                <a:gd name="T30" fmla="*/ 2147483647 w 781"/>
                <a:gd name="T31" fmla="*/ 2147483647 h 734"/>
                <a:gd name="T32" fmla="*/ 2147483647 w 781"/>
                <a:gd name="T33" fmla="*/ 2147483647 h 734"/>
                <a:gd name="T34" fmla="*/ 2147483647 w 781"/>
                <a:gd name="T35" fmla="*/ 2147483647 h 734"/>
                <a:gd name="T36" fmla="*/ 2147483647 w 781"/>
                <a:gd name="T37" fmla="*/ 2147483647 h 734"/>
                <a:gd name="T38" fmla="*/ 2147483647 w 781"/>
                <a:gd name="T39" fmla="*/ 2147483647 h 734"/>
                <a:gd name="T40" fmla="*/ 2147483647 w 781"/>
                <a:gd name="T41" fmla="*/ 2147483647 h 734"/>
                <a:gd name="T42" fmla="*/ 0 w 781"/>
                <a:gd name="T43" fmla="*/ 2147483647 h 734"/>
                <a:gd name="T44" fmla="*/ 0 w 781"/>
                <a:gd name="T45" fmla="*/ 2147483647 h 734"/>
                <a:gd name="T46" fmla="*/ 0 w 781"/>
                <a:gd name="T47" fmla="*/ 2147483647 h 734"/>
                <a:gd name="T48" fmla="*/ 0 w 781"/>
                <a:gd name="T49" fmla="*/ 2147483647 h 734"/>
                <a:gd name="T50" fmla="*/ 0 w 781"/>
                <a:gd name="T51" fmla="*/ 0 h 734"/>
                <a:gd name="T52" fmla="*/ 2147483647 w 781"/>
                <a:gd name="T53" fmla="*/ 0 h 7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1"/>
                <a:gd name="T82" fmla="*/ 0 h 734"/>
                <a:gd name="T83" fmla="*/ 781 w 781"/>
                <a:gd name="T84" fmla="*/ 734 h 7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1" h="734">
                  <a:moveTo>
                    <a:pt x="195" y="0"/>
                  </a:moveTo>
                  <a:lnTo>
                    <a:pt x="195" y="0"/>
                  </a:lnTo>
                  <a:lnTo>
                    <a:pt x="195" y="293"/>
                  </a:lnTo>
                  <a:lnTo>
                    <a:pt x="587" y="293"/>
                  </a:lnTo>
                  <a:lnTo>
                    <a:pt x="587" y="0"/>
                  </a:lnTo>
                  <a:lnTo>
                    <a:pt x="781" y="0"/>
                  </a:lnTo>
                  <a:lnTo>
                    <a:pt x="781" y="367"/>
                  </a:lnTo>
                  <a:lnTo>
                    <a:pt x="781" y="734"/>
                  </a:lnTo>
                  <a:lnTo>
                    <a:pt x="587" y="734"/>
                  </a:lnTo>
                  <a:lnTo>
                    <a:pt x="587" y="411"/>
                  </a:lnTo>
                  <a:lnTo>
                    <a:pt x="525" y="411"/>
                  </a:lnTo>
                  <a:lnTo>
                    <a:pt x="390" y="411"/>
                  </a:lnTo>
                  <a:lnTo>
                    <a:pt x="195" y="411"/>
                  </a:lnTo>
                  <a:lnTo>
                    <a:pt x="195" y="734"/>
                  </a:lnTo>
                  <a:lnTo>
                    <a:pt x="0" y="734"/>
                  </a:lnTo>
                  <a:lnTo>
                    <a:pt x="0" y="367"/>
                  </a:lnTo>
                  <a:lnTo>
                    <a:pt x="0" y="115"/>
                  </a:lnTo>
                  <a:lnTo>
                    <a:pt x="0" y="0"/>
                  </a:lnTo>
                  <a:lnTo>
                    <a:pt x="195" y="0"/>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00" name="Rectangle 15"/>
            <p:cNvSpPr>
              <a:spLocks noChangeArrowheads="1"/>
            </p:cNvSpPr>
            <p:nvPr/>
          </p:nvSpPr>
          <p:spPr bwMode="gray">
            <a:xfrm>
              <a:off x="7110413" y="555504"/>
              <a:ext cx="71437" cy="268287"/>
            </a:xfrm>
            <a:prstGeom prst="rect">
              <a:avLst/>
            </a:pr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01" name="Freeform 16"/>
            <p:cNvSpPr>
              <a:spLocks/>
            </p:cNvSpPr>
            <p:nvPr/>
          </p:nvSpPr>
          <p:spPr bwMode="gray">
            <a:xfrm>
              <a:off x="7759700" y="547566"/>
              <a:ext cx="303213" cy="282575"/>
            </a:xfrm>
            <a:custGeom>
              <a:avLst/>
              <a:gdLst>
                <a:gd name="T0" fmla="*/ 2147483647 w 828"/>
                <a:gd name="T1" fmla="*/ 2147483647 h 771"/>
                <a:gd name="T2" fmla="*/ 2147483647 w 828"/>
                <a:gd name="T3" fmla="*/ 2147483647 h 771"/>
                <a:gd name="T4" fmla="*/ 2147483647 w 828"/>
                <a:gd name="T5" fmla="*/ 2147483647 h 771"/>
                <a:gd name="T6" fmla="*/ 2147483647 w 828"/>
                <a:gd name="T7" fmla="*/ 2147483647 h 771"/>
                <a:gd name="T8" fmla="*/ 2147483647 w 828"/>
                <a:gd name="T9" fmla="*/ 2147483647 h 771"/>
                <a:gd name="T10" fmla="*/ 2147483647 w 828"/>
                <a:gd name="T11" fmla="*/ 2147483647 h 771"/>
                <a:gd name="T12" fmla="*/ 2147483647 w 828"/>
                <a:gd name="T13" fmla="*/ 2147483647 h 771"/>
                <a:gd name="T14" fmla="*/ 2147483647 w 828"/>
                <a:gd name="T15" fmla="*/ 2147483647 h 771"/>
                <a:gd name="T16" fmla="*/ 2147483647 w 828"/>
                <a:gd name="T17" fmla="*/ 2147483647 h 771"/>
                <a:gd name="T18" fmla="*/ 2147483647 w 828"/>
                <a:gd name="T19" fmla="*/ 2147483647 h 771"/>
                <a:gd name="T20" fmla="*/ 2147483647 w 828"/>
                <a:gd name="T21" fmla="*/ 2147483647 h 771"/>
                <a:gd name="T22" fmla="*/ 2147483647 w 828"/>
                <a:gd name="T23" fmla="*/ 2147483647 h 771"/>
                <a:gd name="T24" fmla="*/ 2147483647 w 828"/>
                <a:gd name="T25" fmla="*/ 2147483647 h 771"/>
                <a:gd name="T26" fmla="*/ 2147483647 w 828"/>
                <a:gd name="T27" fmla="*/ 2147483647 h 771"/>
                <a:gd name="T28" fmla="*/ 2147483647 w 828"/>
                <a:gd name="T29" fmla="*/ 2147483647 h 771"/>
                <a:gd name="T30" fmla="*/ 2147483647 w 828"/>
                <a:gd name="T31" fmla="*/ 2147483647 h 771"/>
                <a:gd name="T32" fmla="*/ 2147483647 w 828"/>
                <a:gd name="T33" fmla="*/ 2147483647 h 771"/>
                <a:gd name="T34" fmla="*/ 2147483647 w 828"/>
                <a:gd name="T35" fmla="*/ 2147483647 h 771"/>
                <a:gd name="T36" fmla="*/ 2147483647 w 828"/>
                <a:gd name="T37" fmla="*/ 2147483647 h 771"/>
                <a:gd name="T38" fmla="*/ 2147483647 w 828"/>
                <a:gd name="T39" fmla="*/ 2147483647 h 771"/>
                <a:gd name="T40" fmla="*/ 2147483647 w 828"/>
                <a:gd name="T41" fmla="*/ 2147483647 h 771"/>
                <a:gd name="T42" fmla="*/ 2147483647 w 828"/>
                <a:gd name="T43" fmla="*/ 2147483647 h 771"/>
                <a:gd name="T44" fmla="*/ 2147483647 w 828"/>
                <a:gd name="T45" fmla="*/ 2147483647 h 771"/>
                <a:gd name="T46" fmla="*/ 2147483647 w 828"/>
                <a:gd name="T47" fmla="*/ 2147483647 h 771"/>
                <a:gd name="T48" fmla="*/ 2147483647 w 828"/>
                <a:gd name="T49" fmla="*/ 2147483647 h 771"/>
                <a:gd name="T50" fmla="*/ 2147483647 w 828"/>
                <a:gd name="T51" fmla="*/ 2147483647 h 771"/>
                <a:gd name="T52" fmla="*/ 2147483647 w 828"/>
                <a:gd name="T53" fmla="*/ 2147483647 h 771"/>
                <a:gd name="T54" fmla="*/ 2147483647 w 828"/>
                <a:gd name="T55" fmla="*/ 2147483647 h 771"/>
                <a:gd name="T56" fmla="*/ 2147483647 w 828"/>
                <a:gd name="T57" fmla="*/ 2147483647 h 771"/>
                <a:gd name="T58" fmla="*/ 2147483647 w 828"/>
                <a:gd name="T59" fmla="*/ 2147483647 h 771"/>
                <a:gd name="T60" fmla="*/ 2147483647 w 828"/>
                <a:gd name="T61" fmla="*/ 2147483647 h 771"/>
                <a:gd name="T62" fmla="*/ 2147483647 w 828"/>
                <a:gd name="T63" fmla="*/ 2147483647 h 771"/>
                <a:gd name="T64" fmla="*/ 2147483647 w 828"/>
                <a:gd name="T65" fmla="*/ 2147483647 h 771"/>
                <a:gd name="T66" fmla="*/ 2147483647 w 828"/>
                <a:gd name="T67" fmla="*/ 2147483647 h 771"/>
                <a:gd name="T68" fmla="*/ 2147483647 w 828"/>
                <a:gd name="T69" fmla="*/ 2147483647 h 771"/>
                <a:gd name="T70" fmla="*/ 2147483647 w 828"/>
                <a:gd name="T71" fmla="*/ 2147483647 h 771"/>
                <a:gd name="T72" fmla="*/ 2147483647 w 828"/>
                <a:gd name="T73" fmla="*/ 2147483647 h 771"/>
                <a:gd name="T74" fmla="*/ 2147483647 w 828"/>
                <a:gd name="T75" fmla="*/ 2147483647 h 771"/>
                <a:gd name="T76" fmla="*/ 2147483647 w 828"/>
                <a:gd name="T77" fmla="*/ 2147483647 h 771"/>
                <a:gd name="T78" fmla="*/ 2147483647 w 828"/>
                <a:gd name="T79" fmla="*/ 2147483647 h 771"/>
                <a:gd name="T80" fmla="*/ 2147483647 w 828"/>
                <a:gd name="T81" fmla="*/ 2147483647 h 771"/>
                <a:gd name="T82" fmla="*/ 2147483647 w 828"/>
                <a:gd name="T83" fmla="*/ 2147483647 h 771"/>
                <a:gd name="T84" fmla="*/ 2147483647 w 828"/>
                <a:gd name="T85" fmla="*/ 2147483647 h 771"/>
                <a:gd name="T86" fmla="*/ 2147483647 w 828"/>
                <a:gd name="T87" fmla="*/ 2147483647 h 771"/>
                <a:gd name="T88" fmla="*/ 2147483647 w 828"/>
                <a:gd name="T89" fmla="*/ 2147483647 h 771"/>
                <a:gd name="T90" fmla="*/ 2147483647 w 828"/>
                <a:gd name="T91" fmla="*/ 2147483647 h 771"/>
                <a:gd name="T92" fmla="*/ 2147483647 w 828"/>
                <a:gd name="T93" fmla="*/ 2147483647 h 771"/>
                <a:gd name="T94" fmla="*/ 2147483647 w 828"/>
                <a:gd name="T95" fmla="*/ 2147483647 h 771"/>
                <a:gd name="T96" fmla="*/ 2147483647 w 828"/>
                <a:gd name="T97" fmla="*/ 2147483647 h 771"/>
                <a:gd name="T98" fmla="*/ 2147483647 w 828"/>
                <a:gd name="T99" fmla="*/ 2147483647 h 771"/>
                <a:gd name="T100" fmla="*/ 2147483647 w 828"/>
                <a:gd name="T101" fmla="*/ 2147483647 h 7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28"/>
                <a:gd name="T154" fmla="*/ 0 h 771"/>
                <a:gd name="T155" fmla="*/ 828 w 828"/>
                <a:gd name="T156" fmla="*/ 771 h 7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28" h="771">
                  <a:moveTo>
                    <a:pt x="27" y="550"/>
                  </a:moveTo>
                  <a:lnTo>
                    <a:pt x="27" y="550"/>
                  </a:lnTo>
                  <a:lnTo>
                    <a:pt x="21" y="530"/>
                  </a:lnTo>
                  <a:lnTo>
                    <a:pt x="15" y="512"/>
                  </a:lnTo>
                  <a:lnTo>
                    <a:pt x="11" y="493"/>
                  </a:lnTo>
                  <a:lnTo>
                    <a:pt x="7" y="474"/>
                  </a:lnTo>
                  <a:lnTo>
                    <a:pt x="5" y="453"/>
                  </a:lnTo>
                  <a:lnTo>
                    <a:pt x="2" y="434"/>
                  </a:lnTo>
                  <a:lnTo>
                    <a:pt x="1" y="414"/>
                  </a:lnTo>
                  <a:lnTo>
                    <a:pt x="0" y="394"/>
                  </a:lnTo>
                  <a:lnTo>
                    <a:pt x="1" y="365"/>
                  </a:lnTo>
                  <a:lnTo>
                    <a:pt x="3" y="336"/>
                  </a:lnTo>
                  <a:lnTo>
                    <a:pt x="7" y="308"/>
                  </a:lnTo>
                  <a:lnTo>
                    <a:pt x="12" y="280"/>
                  </a:lnTo>
                  <a:lnTo>
                    <a:pt x="18" y="253"/>
                  </a:lnTo>
                  <a:lnTo>
                    <a:pt x="27" y="228"/>
                  </a:lnTo>
                  <a:lnTo>
                    <a:pt x="38" y="203"/>
                  </a:lnTo>
                  <a:lnTo>
                    <a:pt x="50" y="180"/>
                  </a:lnTo>
                  <a:lnTo>
                    <a:pt x="66" y="156"/>
                  </a:lnTo>
                  <a:lnTo>
                    <a:pt x="84" y="135"/>
                  </a:lnTo>
                  <a:lnTo>
                    <a:pt x="102" y="114"/>
                  </a:lnTo>
                  <a:lnTo>
                    <a:pt x="122" y="95"/>
                  </a:lnTo>
                  <a:lnTo>
                    <a:pt x="143" y="78"/>
                  </a:lnTo>
                  <a:lnTo>
                    <a:pt x="167" y="63"/>
                  </a:lnTo>
                  <a:lnTo>
                    <a:pt x="192" y="50"/>
                  </a:lnTo>
                  <a:lnTo>
                    <a:pt x="217" y="40"/>
                  </a:lnTo>
                  <a:lnTo>
                    <a:pt x="243" y="31"/>
                  </a:lnTo>
                  <a:lnTo>
                    <a:pt x="268" y="22"/>
                  </a:lnTo>
                  <a:lnTo>
                    <a:pt x="295" y="16"/>
                  </a:lnTo>
                  <a:lnTo>
                    <a:pt x="322" y="11"/>
                  </a:lnTo>
                  <a:lnTo>
                    <a:pt x="350" y="6"/>
                  </a:lnTo>
                  <a:lnTo>
                    <a:pt x="376" y="3"/>
                  </a:lnTo>
                  <a:lnTo>
                    <a:pt x="405" y="1"/>
                  </a:lnTo>
                  <a:lnTo>
                    <a:pt x="433" y="0"/>
                  </a:lnTo>
                  <a:lnTo>
                    <a:pt x="465" y="1"/>
                  </a:lnTo>
                  <a:lnTo>
                    <a:pt x="497" y="4"/>
                  </a:lnTo>
                  <a:lnTo>
                    <a:pt x="529" y="9"/>
                  </a:lnTo>
                  <a:lnTo>
                    <a:pt x="560" y="14"/>
                  </a:lnTo>
                  <a:lnTo>
                    <a:pt x="590" y="21"/>
                  </a:lnTo>
                  <a:lnTo>
                    <a:pt x="620" y="30"/>
                  </a:lnTo>
                  <a:lnTo>
                    <a:pt x="650" y="41"/>
                  </a:lnTo>
                  <a:lnTo>
                    <a:pt x="678" y="52"/>
                  </a:lnTo>
                  <a:lnTo>
                    <a:pt x="691" y="59"/>
                  </a:lnTo>
                  <a:lnTo>
                    <a:pt x="703" y="65"/>
                  </a:lnTo>
                  <a:lnTo>
                    <a:pt x="715" y="73"/>
                  </a:lnTo>
                  <a:lnTo>
                    <a:pt x="727" y="81"/>
                  </a:lnTo>
                  <a:lnTo>
                    <a:pt x="739" y="90"/>
                  </a:lnTo>
                  <a:lnTo>
                    <a:pt x="748" y="99"/>
                  </a:lnTo>
                  <a:lnTo>
                    <a:pt x="759" y="109"/>
                  </a:lnTo>
                  <a:lnTo>
                    <a:pt x="767" y="120"/>
                  </a:lnTo>
                  <a:lnTo>
                    <a:pt x="776" y="130"/>
                  </a:lnTo>
                  <a:lnTo>
                    <a:pt x="785" y="142"/>
                  </a:lnTo>
                  <a:lnTo>
                    <a:pt x="792" y="155"/>
                  </a:lnTo>
                  <a:lnTo>
                    <a:pt x="798" y="168"/>
                  </a:lnTo>
                  <a:lnTo>
                    <a:pt x="804" y="181"/>
                  </a:lnTo>
                  <a:lnTo>
                    <a:pt x="809" y="194"/>
                  </a:lnTo>
                  <a:lnTo>
                    <a:pt x="813" y="207"/>
                  </a:lnTo>
                  <a:lnTo>
                    <a:pt x="817" y="221"/>
                  </a:lnTo>
                  <a:lnTo>
                    <a:pt x="821" y="245"/>
                  </a:lnTo>
                  <a:lnTo>
                    <a:pt x="824" y="268"/>
                  </a:lnTo>
                  <a:lnTo>
                    <a:pt x="620" y="268"/>
                  </a:lnTo>
                  <a:lnTo>
                    <a:pt x="619" y="253"/>
                  </a:lnTo>
                  <a:lnTo>
                    <a:pt x="617" y="240"/>
                  </a:lnTo>
                  <a:lnTo>
                    <a:pt x="614" y="226"/>
                  </a:lnTo>
                  <a:lnTo>
                    <a:pt x="609" y="212"/>
                  </a:lnTo>
                  <a:lnTo>
                    <a:pt x="603" y="197"/>
                  </a:lnTo>
                  <a:lnTo>
                    <a:pt x="594" y="183"/>
                  </a:lnTo>
                  <a:lnTo>
                    <a:pt x="585" y="170"/>
                  </a:lnTo>
                  <a:lnTo>
                    <a:pt x="574" y="159"/>
                  </a:lnTo>
                  <a:lnTo>
                    <a:pt x="561" y="149"/>
                  </a:lnTo>
                  <a:lnTo>
                    <a:pt x="547" y="140"/>
                  </a:lnTo>
                  <a:lnTo>
                    <a:pt x="533" y="133"/>
                  </a:lnTo>
                  <a:lnTo>
                    <a:pt x="519" y="127"/>
                  </a:lnTo>
                  <a:lnTo>
                    <a:pt x="497" y="122"/>
                  </a:lnTo>
                  <a:lnTo>
                    <a:pt x="477" y="118"/>
                  </a:lnTo>
                  <a:lnTo>
                    <a:pt x="455" y="115"/>
                  </a:lnTo>
                  <a:lnTo>
                    <a:pt x="433" y="114"/>
                  </a:lnTo>
                  <a:lnTo>
                    <a:pt x="408" y="115"/>
                  </a:lnTo>
                  <a:lnTo>
                    <a:pt x="384" y="119"/>
                  </a:lnTo>
                  <a:lnTo>
                    <a:pt x="359" y="124"/>
                  </a:lnTo>
                  <a:lnTo>
                    <a:pt x="337" y="130"/>
                  </a:lnTo>
                  <a:lnTo>
                    <a:pt x="319" y="139"/>
                  </a:lnTo>
                  <a:lnTo>
                    <a:pt x="302" y="149"/>
                  </a:lnTo>
                  <a:lnTo>
                    <a:pt x="286" y="159"/>
                  </a:lnTo>
                  <a:lnTo>
                    <a:pt x="272" y="172"/>
                  </a:lnTo>
                  <a:lnTo>
                    <a:pt x="259" y="187"/>
                  </a:lnTo>
                  <a:lnTo>
                    <a:pt x="248" y="203"/>
                  </a:lnTo>
                  <a:lnTo>
                    <a:pt x="239" y="220"/>
                  </a:lnTo>
                  <a:lnTo>
                    <a:pt x="231" y="238"/>
                  </a:lnTo>
                  <a:lnTo>
                    <a:pt x="225" y="257"/>
                  </a:lnTo>
                  <a:lnTo>
                    <a:pt x="219" y="276"/>
                  </a:lnTo>
                  <a:lnTo>
                    <a:pt x="215" y="294"/>
                  </a:lnTo>
                  <a:lnTo>
                    <a:pt x="211" y="313"/>
                  </a:lnTo>
                  <a:lnTo>
                    <a:pt x="208" y="334"/>
                  </a:lnTo>
                  <a:lnTo>
                    <a:pt x="205" y="353"/>
                  </a:lnTo>
                  <a:lnTo>
                    <a:pt x="204" y="373"/>
                  </a:lnTo>
                  <a:lnTo>
                    <a:pt x="204" y="394"/>
                  </a:lnTo>
                  <a:lnTo>
                    <a:pt x="204" y="410"/>
                  </a:lnTo>
                  <a:lnTo>
                    <a:pt x="205" y="427"/>
                  </a:lnTo>
                  <a:lnTo>
                    <a:pt x="209" y="459"/>
                  </a:lnTo>
                  <a:lnTo>
                    <a:pt x="215" y="491"/>
                  </a:lnTo>
                  <a:lnTo>
                    <a:pt x="223" y="522"/>
                  </a:lnTo>
                  <a:lnTo>
                    <a:pt x="229" y="541"/>
                  </a:lnTo>
                  <a:lnTo>
                    <a:pt x="239" y="560"/>
                  </a:lnTo>
                  <a:lnTo>
                    <a:pt x="249" y="577"/>
                  </a:lnTo>
                  <a:lnTo>
                    <a:pt x="262" y="592"/>
                  </a:lnTo>
                  <a:lnTo>
                    <a:pt x="277" y="606"/>
                  </a:lnTo>
                  <a:lnTo>
                    <a:pt x="293" y="619"/>
                  </a:lnTo>
                  <a:lnTo>
                    <a:pt x="310" y="630"/>
                  </a:lnTo>
                  <a:lnTo>
                    <a:pt x="328" y="638"/>
                  </a:lnTo>
                  <a:lnTo>
                    <a:pt x="354" y="646"/>
                  </a:lnTo>
                  <a:lnTo>
                    <a:pt x="380" y="652"/>
                  </a:lnTo>
                  <a:lnTo>
                    <a:pt x="405" y="656"/>
                  </a:lnTo>
                  <a:lnTo>
                    <a:pt x="419" y="657"/>
                  </a:lnTo>
                  <a:lnTo>
                    <a:pt x="433" y="658"/>
                  </a:lnTo>
                  <a:lnTo>
                    <a:pt x="457" y="657"/>
                  </a:lnTo>
                  <a:lnTo>
                    <a:pt x="479" y="653"/>
                  </a:lnTo>
                  <a:lnTo>
                    <a:pt x="501" y="649"/>
                  </a:lnTo>
                  <a:lnTo>
                    <a:pt x="523" y="644"/>
                  </a:lnTo>
                  <a:lnTo>
                    <a:pt x="537" y="638"/>
                  </a:lnTo>
                  <a:lnTo>
                    <a:pt x="549" y="631"/>
                  </a:lnTo>
                  <a:lnTo>
                    <a:pt x="562" y="623"/>
                  </a:lnTo>
                  <a:lnTo>
                    <a:pt x="573" y="614"/>
                  </a:lnTo>
                  <a:lnTo>
                    <a:pt x="584" y="604"/>
                  </a:lnTo>
                  <a:lnTo>
                    <a:pt x="593" y="592"/>
                  </a:lnTo>
                  <a:lnTo>
                    <a:pt x="601" y="581"/>
                  </a:lnTo>
                  <a:lnTo>
                    <a:pt x="607" y="567"/>
                  </a:lnTo>
                  <a:lnTo>
                    <a:pt x="615" y="549"/>
                  </a:lnTo>
                  <a:lnTo>
                    <a:pt x="620" y="529"/>
                  </a:lnTo>
                  <a:lnTo>
                    <a:pt x="622" y="509"/>
                  </a:lnTo>
                  <a:lnTo>
                    <a:pt x="623" y="489"/>
                  </a:lnTo>
                  <a:lnTo>
                    <a:pt x="828" y="489"/>
                  </a:lnTo>
                  <a:lnTo>
                    <a:pt x="827" y="506"/>
                  </a:lnTo>
                  <a:lnTo>
                    <a:pt x="825" y="524"/>
                  </a:lnTo>
                  <a:lnTo>
                    <a:pt x="822" y="541"/>
                  </a:lnTo>
                  <a:lnTo>
                    <a:pt x="819" y="558"/>
                  </a:lnTo>
                  <a:lnTo>
                    <a:pt x="815" y="571"/>
                  </a:lnTo>
                  <a:lnTo>
                    <a:pt x="810" y="585"/>
                  </a:lnTo>
                  <a:lnTo>
                    <a:pt x="805" y="598"/>
                  </a:lnTo>
                  <a:lnTo>
                    <a:pt x="800" y="610"/>
                  </a:lnTo>
                  <a:lnTo>
                    <a:pt x="793" y="622"/>
                  </a:lnTo>
                  <a:lnTo>
                    <a:pt x="786" y="634"/>
                  </a:lnTo>
                  <a:lnTo>
                    <a:pt x="778" y="645"/>
                  </a:lnTo>
                  <a:lnTo>
                    <a:pt x="770" y="656"/>
                  </a:lnTo>
                  <a:lnTo>
                    <a:pt x="760" y="666"/>
                  </a:lnTo>
                  <a:lnTo>
                    <a:pt x="750" y="676"/>
                  </a:lnTo>
                  <a:lnTo>
                    <a:pt x="741" y="684"/>
                  </a:lnTo>
                  <a:lnTo>
                    <a:pt x="730" y="693"/>
                  </a:lnTo>
                  <a:lnTo>
                    <a:pt x="718" y="700"/>
                  </a:lnTo>
                  <a:lnTo>
                    <a:pt x="708" y="708"/>
                  </a:lnTo>
                  <a:lnTo>
                    <a:pt x="695" y="714"/>
                  </a:lnTo>
                  <a:lnTo>
                    <a:pt x="683" y="720"/>
                  </a:lnTo>
                  <a:lnTo>
                    <a:pt x="653" y="731"/>
                  </a:lnTo>
                  <a:lnTo>
                    <a:pt x="623" y="741"/>
                  </a:lnTo>
                  <a:lnTo>
                    <a:pt x="593" y="751"/>
                  </a:lnTo>
                  <a:lnTo>
                    <a:pt x="562" y="757"/>
                  </a:lnTo>
                  <a:lnTo>
                    <a:pt x="530" y="764"/>
                  </a:lnTo>
                  <a:lnTo>
                    <a:pt x="498" y="768"/>
                  </a:lnTo>
                  <a:lnTo>
                    <a:pt x="466" y="770"/>
                  </a:lnTo>
                  <a:lnTo>
                    <a:pt x="433" y="771"/>
                  </a:lnTo>
                  <a:lnTo>
                    <a:pt x="407" y="770"/>
                  </a:lnTo>
                  <a:lnTo>
                    <a:pt x="382" y="769"/>
                  </a:lnTo>
                  <a:lnTo>
                    <a:pt x="357" y="767"/>
                  </a:lnTo>
                  <a:lnTo>
                    <a:pt x="332" y="764"/>
                  </a:lnTo>
                  <a:lnTo>
                    <a:pt x="307" y="759"/>
                  </a:lnTo>
                  <a:lnTo>
                    <a:pt x="283" y="754"/>
                  </a:lnTo>
                  <a:lnTo>
                    <a:pt x="259" y="748"/>
                  </a:lnTo>
                  <a:lnTo>
                    <a:pt x="235" y="741"/>
                  </a:lnTo>
                  <a:lnTo>
                    <a:pt x="218" y="735"/>
                  </a:lnTo>
                  <a:lnTo>
                    <a:pt x="201" y="727"/>
                  </a:lnTo>
                  <a:lnTo>
                    <a:pt x="184" y="720"/>
                  </a:lnTo>
                  <a:lnTo>
                    <a:pt x="168" y="711"/>
                  </a:lnTo>
                  <a:lnTo>
                    <a:pt x="152" y="702"/>
                  </a:lnTo>
                  <a:lnTo>
                    <a:pt x="137" y="692"/>
                  </a:lnTo>
                  <a:lnTo>
                    <a:pt x="122" y="680"/>
                  </a:lnTo>
                  <a:lnTo>
                    <a:pt x="108" y="668"/>
                  </a:lnTo>
                  <a:lnTo>
                    <a:pt x="94" y="657"/>
                  </a:lnTo>
                  <a:lnTo>
                    <a:pt x="83" y="643"/>
                  </a:lnTo>
                  <a:lnTo>
                    <a:pt x="71" y="629"/>
                  </a:lnTo>
                  <a:lnTo>
                    <a:pt x="60" y="614"/>
                  </a:lnTo>
                  <a:lnTo>
                    <a:pt x="49" y="599"/>
                  </a:lnTo>
                  <a:lnTo>
                    <a:pt x="41" y="583"/>
                  </a:lnTo>
                  <a:lnTo>
                    <a:pt x="33" y="567"/>
                  </a:lnTo>
                  <a:lnTo>
                    <a:pt x="27" y="550"/>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02" name="Freeform 18"/>
            <p:cNvSpPr>
              <a:spLocks/>
            </p:cNvSpPr>
            <p:nvPr/>
          </p:nvSpPr>
          <p:spPr bwMode="gray">
            <a:xfrm>
              <a:off x="6642100" y="898404"/>
              <a:ext cx="65088" cy="169862"/>
            </a:xfrm>
            <a:custGeom>
              <a:avLst/>
              <a:gdLst>
                <a:gd name="T0" fmla="*/ 2147483647 w 180"/>
                <a:gd name="T1" fmla="*/ 2147483647 h 464"/>
                <a:gd name="T2" fmla="*/ 0 w 180"/>
                <a:gd name="T3" fmla="*/ 2147483647 h 464"/>
                <a:gd name="T4" fmla="*/ 0 w 180"/>
                <a:gd name="T5" fmla="*/ 2147483647 h 464"/>
                <a:gd name="T6" fmla="*/ 2147483647 w 180"/>
                <a:gd name="T7" fmla="*/ 2147483647 h 464"/>
                <a:gd name="T8" fmla="*/ 2147483647 w 180"/>
                <a:gd name="T9" fmla="*/ 2147483647 h 464"/>
                <a:gd name="T10" fmla="*/ 2147483647 w 180"/>
                <a:gd name="T11" fmla="*/ 2147483647 h 464"/>
                <a:gd name="T12" fmla="*/ 2147483647 w 180"/>
                <a:gd name="T13" fmla="*/ 2147483647 h 464"/>
                <a:gd name="T14" fmla="*/ 2147483647 w 180"/>
                <a:gd name="T15" fmla="*/ 2147483647 h 464"/>
                <a:gd name="T16" fmla="*/ 2147483647 w 180"/>
                <a:gd name="T17" fmla="*/ 2147483647 h 464"/>
                <a:gd name="T18" fmla="*/ 2147483647 w 180"/>
                <a:gd name="T19" fmla="*/ 2147483647 h 464"/>
                <a:gd name="T20" fmla="*/ 2147483647 w 180"/>
                <a:gd name="T21" fmla="*/ 2147483647 h 464"/>
                <a:gd name="T22" fmla="*/ 2147483647 w 180"/>
                <a:gd name="T23" fmla="*/ 2147483647 h 464"/>
                <a:gd name="T24" fmla="*/ 2147483647 w 180"/>
                <a:gd name="T25" fmla="*/ 2147483647 h 464"/>
                <a:gd name="T26" fmla="*/ 2147483647 w 180"/>
                <a:gd name="T27" fmla="*/ 2147483647 h 464"/>
                <a:gd name="T28" fmla="*/ 2147483647 w 180"/>
                <a:gd name="T29" fmla="*/ 2147483647 h 464"/>
                <a:gd name="T30" fmla="*/ 2147483647 w 180"/>
                <a:gd name="T31" fmla="*/ 2147483647 h 464"/>
                <a:gd name="T32" fmla="*/ 2147483647 w 180"/>
                <a:gd name="T33" fmla="*/ 2147483647 h 464"/>
                <a:gd name="T34" fmla="*/ 2147483647 w 180"/>
                <a:gd name="T35" fmla="*/ 2147483647 h 464"/>
                <a:gd name="T36" fmla="*/ 2147483647 w 180"/>
                <a:gd name="T37" fmla="*/ 0 h 464"/>
                <a:gd name="T38" fmla="*/ 2147483647 w 180"/>
                <a:gd name="T39" fmla="*/ 2147483647 h 4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
                <a:gd name="T61" fmla="*/ 0 h 464"/>
                <a:gd name="T62" fmla="*/ 180 w 180"/>
                <a:gd name="T63" fmla="*/ 464 h 4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 h="464">
                  <a:moveTo>
                    <a:pt x="173" y="1"/>
                  </a:moveTo>
                  <a:lnTo>
                    <a:pt x="0" y="17"/>
                  </a:lnTo>
                  <a:lnTo>
                    <a:pt x="0" y="43"/>
                  </a:lnTo>
                  <a:lnTo>
                    <a:pt x="5" y="43"/>
                  </a:lnTo>
                  <a:lnTo>
                    <a:pt x="29" y="46"/>
                  </a:lnTo>
                  <a:lnTo>
                    <a:pt x="46" y="48"/>
                  </a:lnTo>
                  <a:lnTo>
                    <a:pt x="58" y="53"/>
                  </a:lnTo>
                  <a:lnTo>
                    <a:pt x="63" y="55"/>
                  </a:lnTo>
                  <a:lnTo>
                    <a:pt x="66" y="57"/>
                  </a:lnTo>
                  <a:lnTo>
                    <a:pt x="69" y="60"/>
                  </a:lnTo>
                  <a:lnTo>
                    <a:pt x="72" y="63"/>
                  </a:lnTo>
                  <a:lnTo>
                    <a:pt x="73" y="68"/>
                  </a:lnTo>
                  <a:lnTo>
                    <a:pt x="74" y="73"/>
                  </a:lnTo>
                  <a:lnTo>
                    <a:pt x="75" y="85"/>
                  </a:lnTo>
                  <a:lnTo>
                    <a:pt x="75" y="102"/>
                  </a:lnTo>
                  <a:lnTo>
                    <a:pt x="75" y="464"/>
                  </a:lnTo>
                  <a:lnTo>
                    <a:pt x="180" y="464"/>
                  </a:lnTo>
                  <a:lnTo>
                    <a:pt x="180" y="0"/>
                  </a:lnTo>
                  <a:lnTo>
                    <a:pt x="173" y="1"/>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03" name="Freeform 20"/>
            <p:cNvSpPr>
              <a:spLocks/>
            </p:cNvSpPr>
            <p:nvPr/>
          </p:nvSpPr>
          <p:spPr bwMode="gray">
            <a:xfrm>
              <a:off x="6742113" y="947616"/>
              <a:ext cx="133350" cy="120650"/>
            </a:xfrm>
            <a:custGeom>
              <a:avLst/>
              <a:gdLst>
                <a:gd name="T0" fmla="*/ 2147483647 w 366"/>
                <a:gd name="T1" fmla="*/ 2147483647 h 327"/>
                <a:gd name="T2" fmla="*/ 2147483647 w 366"/>
                <a:gd name="T3" fmla="*/ 2147483647 h 327"/>
                <a:gd name="T4" fmla="*/ 2147483647 w 366"/>
                <a:gd name="T5" fmla="*/ 2147483647 h 327"/>
                <a:gd name="T6" fmla="*/ 2147483647 w 366"/>
                <a:gd name="T7" fmla="*/ 2147483647 h 327"/>
                <a:gd name="T8" fmla="*/ 2147483647 w 366"/>
                <a:gd name="T9" fmla="*/ 2147483647 h 327"/>
                <a:gd name="T10" fmla="*/ 2147483647 w 366"/>
                <a:gd name="T11" fmla="*/ 2147483647 h 327"/>
                <a:gd name="T12" fmla="*/ 2147483647 w 366"/>
                <a:gd name="T13" fmla="*/ 2147483647 h 327"/>
                <a:gd name="T14" fmla="*/ 2147483647 w 366"/>
                <a:gd name="T15" fmla="*/ 0 h 327"/>
                <a:gd name="T16" fmla="*/ 0 w 366"/>
                <a:gd name="T17" fmla="*/ 2147483647 h 327"/>
                <a:gd name="T18" fmla="*/ 2147483647 w 366"/>
                <a:gd name="T19" fmla="*/ 2147483647 h 327"/>
                <a:gd name="T20" fmla="*/ 2147483647 w 366"/>
                <a:gd name="T21" fmla="*/ 2147483647 h 327"/>
                <a:gd name="T22" fmla="*/ 2147483647 w 366"/>
                <a:gd name="T23" fmla="*/ 2147483647 h 327"/>
                <a:gd name="T24" fmla="*/ 2147483647 w 366"/>
                <a:gd name="T25" fmla="*/ 2147483647 h 327"/>
                <a:gd name="T26" fmla="*/ 2147483647 w 366"/>
                <a:gd name="T27" fmla="*/ 2147483647 h 327"/>
                <a:gd name="T28" fmla="*/ 2147483647 w 366"/>
                <a:gd name="T29" fmla="*/ 2147483647 h 327"/>
                <a:gd name="T30" fmla="*/ 2147483647 w 366"/>
                <a:gd name="T31" fmla="*/ 2147483647 h 327"/>
                <a:gd name="T32" fmla="*/ 2147483647 w 366"/>
                <a:gd name="T33" fmla="*/ 2147483647 h 327"/>
                <a:gd name="T34" fmla="*/ 2147483647 w 366"/>
                <a:gd name="T35" fmla="*/ 2147483647 h 327"/>
                <a:gd name="T36" fmla="*/ 2147483647 w 366"/>
                <a:gd name="T37" fmla="*/ 2147483647 h 327"/>
                <a:gd name="T38" fmla="*/ 2147483647 w 366"/>
                <a:gd name="T39" fmla="*/ 2147483647 h 327"/>
                <a:gd name="T40" fmla="*/ 2147483647 w 366"/>
                <a:gd name="T41" fmla="*/ 2147483647 h 327"/>
                <a:gd name="T42" fmla="*/ 2147483647 w 366"/>
                <a:gd name="T43" fmla="*/ 2147483647 h 327"/>
                <a:gd name="T44" fmla="*/ 2147483647 w 366"/>
                <a:gd name="T45" fmla="*/ 2147483647 h 327"/>
                <a:gd name="T46" fmla="*/ 2147483647 w 366"/>
                <a:gd name="T47" fmla="*/ 2147483647 h 327"/>
                <a:gd name="T48" fmla="*/ 2147483647 w 366"/>
                <a:gd name="T49" fmla="*/ 2147483647 h 327"/>
                <a:gd name="T50" fmla="*/ 2147483647 w 366"/>
                <a:gd name="T51" fmla="*/ 2147483647 h 327"/>
                <a:gd name="T52" fmla="*/ 2147483647 w 366"/>
                <a:gd name="T53" fmla="*/ 2147483647 h 327"/>
                <a:gd name="T54" fmla="*/ 2147483647 w 366"/>
                <a:gd name="T55" fmla="*/ 2147483647 h 327"/>
                <a:gd name="T56" fmla="*/ 2147483647 w 366"/>
                <a:gd name="T57" fmla="*/ 2147483647 h 327"/>
                <a:gd name="T58" fmla="*/ 2147483647 w 366"/>
                <a:gd name="T59" fmla="*/ 2147483647 h 327"/>
                <a:gd name="T60" fmla="*/ 2147483647 w 366"/>
                <a:gd name="T61" fmla="*/ 2147483647 h 327"/>
                <a:gd name="T62" fmla="*/ 2147483647 w 366"/>
                <a:gd name="T63" fmla="*/ 2147483647 h 327"/>
                <a:gd name="T64" fmla="*/ 2147483647 w 366"/>
                <a:gd name="T65" fmla="*/ 2147483647 h 327"/>
                <a:gd name="T66" fmla="*/ 2147483647 w 366"/>
                <a:gd name="T67" fmla="*/ 2147483647 h 327"/>
                <a:gd name="T68" fmla="*/ 2147483647 w 366"/>
                <a:gd name="T69" fmla="*/ 2147483647 h 327"/>
                <a:gd name="T70" fmla="*/ 2147483647 w 366"/>
                <a:gd name="T71" fmla="*/ 2147483647 h 327"/>
                <a:gd name="T72" fmla="*/ 2147483647 w 366"/>
                <a:gd name="T73" fmla="*/ 2147483647 h 327"/>
                <a:gd name="T74" fmla="*/ 2147483647 w 366"/>
                <a:gd name="T75" fmla="*/ 2147483647 h 327"/>
                <a:gd name="T76" fmla="*/ 2147483647 w 366"/>
                <a:gd name="T77" fmla="*/ 2147483647 h 327"/>
                <a:gd name="T78" fmla="*/ 2147483647 w 366"/>
                <a:gd name="T79" fmla="*/ 2147483647 h 327"/>
                <a:gd name="T80" fmla="*/ 2147483647 w 366"/>
                <a:gd name="T81" fmla="*/ 2147483647 h 3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6"/>
                <a:gd name="T124" fmla="*/ 0 h 327"/>
                <a:gd name="T125" fmla="*/ 366 w 366"/>
                <a:gd name="T126" fmla="*/ 327 h 3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6" h="327">
                  <a:moveTo>
                    <a:pt x="269" y="1"/>
                  </a:moveTo>
                  <a:lnTo>
                    <a:pt x="269" y="1"/>
                  </a:lnTo>
                  <a:lnTo>
                    <a:pt x="257" y="2"/>
                  </a:lnTo>
                  <a:lnTo>
                    <a:pt x="246" y="3"/>
                  </a:lnTo>
                  <a:lnTo>
                    <a:pt x="236" y="5"/>
                  </a:lnTo>
                  <a:lnTo>
                    <a:pt x="226" y="9"/>
                  </a:lnTo>
                  <a:lnTo>
                    <a:pt x="216" y="12"/>
                  </a:lnTo>
                  <a:lnTo>
                    <a:pt x="207" y="16"/>
                  </a:lnTo>
                  <a:lnTo>
                    <a:pt x="199" y="21"/>
                  </a:lnTo>
                  <a:lnTo>
                    <a:pt x="191" y="27"/>
                  </a:lnTo>
                  <a:lnTo>
                    <a:pt x="177" y="37"/>
                  </a:lnTo>
                  <a:lnTo>
                    <a:pt x="166" y="49"/>
                  </a:lnTo>
                  <a:lnTo>
                    <a:pt x="156" y="61"/>
                  </a:lnTo>
                  <a:lnTo>
                    <a:pt x="148" y="72"/>
                  </a:lnTo>
                  <a:lnTo>
                    <a:pt x="148" y="0"/>
                  </a:lnTo>
                  <a:lnTo>
                    <a:pt x="0" y="24"/>
                  </a:lnTo>
                  <a:lnTo>
                    <a:pt x="0" y="48"/>
                  </a:lnTo>
                  <a:lnTo>
                    <a:pt x="7" y="48"/>
                  </a:lnTo>
                  <a:lnTo>
                    <a:pt x="22" y="49"/>
                  </a:lnTo>
                  <a:lnTo>
                    <a:pt x="34" y="51"/>
                  </a:lnTo>
                  <a:lnTo>
                    <a:pt x="43" y="55"/>
                  </a:lnTo>
                  <a:lnTo>
                    <a:pt x="47" y="57"/>
                  </a:lnTo>
                  <a:lnTo>
                    <a:pt x="51" y="59"/>
                  </a:lnTo>
                  <a:lnTo>
                    <a:pt x="53" y="62"/>
                  </a:lnTo>
                  <a:lnTo>
                    <a:pt x="56" y="66"/>
                  </a:lnTo>
                  <a:lnTo>
                    <a:pt x="59" y="75"/>
                  </a:lnTo>
                  <a:lnTo>
                    <a:pt x="60" y="87"/>
                  </a:lnTo>
                  <a:lnTo>
                    <a:pt x="61" y="101"/>
                  </a:lnTo>
                  <a:lnTo>
                    <a:pt x="61" y="327"/>
                  </a:lnTo>
                  <a:lnTo>
                    <a:pt x="148" y="327"/>
                  </a:lnTo>
                  <a:lnTo>
                    <a:pt x="148" y="160"/>
                  </a:lnTo>
                  <a:lnTo>
                    <a:pt x="149" y="152"/>
                  </a:lnTo>
                  <a:lnTo>
                    <a:pt x="150" y="143"/>
                  </a:lnTo>
                  <a:lnTo>
                    <a:pt x="152" y="135"/>
                  </a:lnTo>
                  <a:lnTo>
                    <a:pt x="155" y="126"/>
                  </a:lnTo>
                  <a:lnTo>
                    <a:pt x="160" y="118"/>
                  </a:lnTo>
                  <a:lnTo>
                    <a:pt x="164" y="109"/>
                  </a:lnTo>
                  <a:lnTo>
                    <a:pt x="169" y="101"/>
                  </a:lnTo>
                  <a:lnTo>
                    <a:pt x="175" y="93"/>
                  </a:lnTo>
                  <a:lnTo>
                    <a:pt x="181" y="86"/>
                  </a:lnTo>
                  <a:lnTo>
                    <a:pt x="187" y="79"/>
                  </a:lnTo>
                  <a:lnTo>
                    <a:pt x="195" y="74"/>
                  </a:lnTo>
                  <a:lnTo>
                    <a:pt x="202" y="68"/>
                  </a:lnTo>
                  <a:lnTo>
                    <a:pt x="210" y="64"/>
                  </a:lnTo>
                  <a:lnTo>
                    <a:pt x="218" y="61"/>
                  </a:lnTo>
                  <a:lnTo>
                    <a:pt x="226" y="59"/>
                  </a:lnTo>
                  <a:lnTo>
                    <a:pt x="234" y="59"/>
                  </a:lnTo>
                  <a:lnTo>
                    <a:pt x="242" y="59"/>
                  </a:lnTo>
                  <a:lnTo>
                    <a:pt x="248" y="60"/>
                  </a:lnTo>
                  <a:lnTo>
                    <a:pt x="255" y="62"/>
                  </a:lnTo>
                  <a:lnTo>
                    <a:pt x="259" y="65"/>
                  </a:lnTo>
                  <a:lnTo>
                    <a:pt x="263" y="68"/>
                  </a:lnTo>
                  <a:lnTo>
                    <a:pt x="267" y="73"/>
                  </a:lnTo>
                  <a:lnTo>
                    <a:pt x="270" y="78"/>
                  </a:lnTo>
                  <a:lnTo>
                    <a:pt x="272" y="83"/>
                  </a:lnTo>
                  <a:lnTo>
                    <a:pt x="276" y="96"/>
                  </a:lnTo>
                  <a:lnTo>
                    <a:pt x="277" y="112"/>
                  </a:lnTo>
                  <a:lnTo>
                    <a:pt x="278" y="130"/>
                  </a:lnTo>
                  <a:lnTo>
                    <a:pt x="278" y="151"/>
                  </a:lnTo>
                  <a:lnTo>
                    <a:pt x="278" y="327"/>
                  </a:lnTo>
                  <a:lnTo>
                    <a:pt x="366" y="327"/>
                  </a:lnTo>
                  <a:lnTo>
                    <a:pt x="366" y="101"/>
                  </a:lnTo>
                  <a:lnTo>
                    <a:pt x="366" y="89"/>
                  </a:lnTo>
                  <a:lnTo>
                    <a:pt x="365" y="78"/>
                  </a:lnTo>
                  <a:lnTo>
                    <a:pt x="363" y="67"/>
                  </a:lnTo>
                  <a:lnTo>
                    <a:pt x="359" y="58"/>
                  </a:lnTo>
                  <a:lnTo>
                    <a:pt x="356" y="49"/>
                  </a:lnTo>
                  <a:lnTo>
                    <a:pt x="352" y="41"/>
                  </a:lnTo>
                  <a:lnTo>
                    <a:pt x="347" y="33"/>
                  </a:lnTo>
                  <a:lnTo>
                    <a:pt x="341" y="27"/>
                  </a:lnTo>
                  <a:lnTo>
                    <a:pt x="335" y="21"/>
                  </a:lnTo>
                  <a:lnTo>
                    <a:pt x="327" y="16"/>
                  </a:lnTo>
                  <a:lnTo>
                    <a:pt x="320" y="12"/>
                  </a:lnTo>
                  <a:lnTo>
                    <a:pt x="310" y="7"/>
                  </a:lnTo>
                  <a:lnTo>
                    <a:pt x="302" y="5"/>
                  </a:lnTo>
                  <a:lnTo>
                    <a:pt x="291" y="3"/>
                  </a:lnTo>
                  <a:lnTo>
                    <a:pt x="280" y="2"/>
                  </a:lnTo>
                  <a:lnTo>
                    <a:pt x="269" y="1"/>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04" name="Freeform 22"/>
            <p:cNvSpPr>
              <a:spLocks/>
            </p:cNvSpPr>
            <p:nvPr/>
          </p:nvSpPr>
          <p:spPr bwMode="gray">
            <a:xfrm>
              <a:off x="6911975" y="949204"/>
              <a:ext cx="90488" cy="120650"/>
            </a:xfrm>
            <a:custGeom>
              <a:avLst/>
              <a:gdLst>
                <a:gd name="T0" fmla="*/ 2147483647 w 245"/>
                <a:gd name="T1" fmla="*/ 2147483647 h 334"/>
                <a:gd name="T2" fmla="*/ 2147483647 w 245"/>
                <a:gd name="T3" fmla="*/ 2147483647 h 334"/>
                <a:gd name="T4" fmla="*/ 2147483647 w 245"/>
                <a:gd name="T5" fmla="*/ 2147483647 h 334"/>
                <a:gd name="T6" fmla="*/ 2147483647 w 245"/>
                <a:gd name="T7" fmla="*/ 2147483647 h 334"/>
                <a:gd name="T8" fmla="*/ 2147483647 w 245"/>
                <a:gd name="T9" fmla="*/ 2147483647 h 334"/>
                <a:gd name="T10" fmla="*/ 2147483647 w 245"/>
                <a:gd name="T11" fmla="*/ 2147483647 h 334"/>
                <a:gd name="T12" fmla="*/ 2147483647 w 245"/>
                <a:gd name="T13" fmla="*/ 2147483647 h 334"/>
                <a:gd name="T14" fmla="*/ 2147483647 w 245"/>
                <a:gd name="T15" fmla="*/ 2147483647 h 334"/>
                <a:gd name="T16" fmla="*/ 2147483647 w 245"/>
                <a:gd name="T17" fmla="*/ 2147483647 h 334"/>
                <a:gd name="T18" fmla="*/ 2147483647 w 245"/>
                <a:gd name="T19" fmla="*/ 2147483647 h 334"/>
                <a:gd name="T20" fmla="*/ 2147483647 w 245"/>
                <a:gd name="T21" fmla="*/ 2147483647 h 334"/>
                <a:gd name="T22" fmla="*/ 2147483647 w 245"/>
                <a:gd name="T23" fmla="*/ 2147483647 h 334"/>
                <a:gd name="T24" fmla="*/ 2147483647 w 245"/>
                <a:gd name="T25" fmla="*/ 2147483647 h 334"/>
                <a:gd name="T26" fmla="*/ 2147483647 w 245"/>
                <a:gd name="T27" fmla="*/ 2147483647 h 334"/>
                <a:gd name="T28" fmla="*/ 2147483647 w 245"/>
                <a:gd name="T29" fmla="*/ 2147483647 h 334"/>
                <a:gd name="T30" fmla="*/ 2147483647 w 245"/>
                <a:gd name="T31" fmla="*/ 2147483647 h 334"/>
                <a:gd name="T32" fmla="*/ 2147483647 w 245"/>
                <a:gd name="T33" fmla="*/ 2147483647 h 334"/>
                <a:gd name="T34" fmla="*/ 0 w 245"/>
                <a:gd name="T35" fmla="*/ 2147483647 h 334"/>
                <a:gd name="T36" fmla="*/ 2147483647 w 245"/>
                <a:gd name="T37" fmla="*/ 2147483647 h 334"/>
                <a:gd name="T38" fmla="*/ 2147483647 w 245"/>
                <a:gd name="T39" fmla="*/ 2147483647 h 334"/>
                <a:gd name="T40" fmla="*/ 2147483647 w 245"/>
                <a:gd name="T41" fmla="*/ 2147483647 h 334"/>
                <a:gd name="T42" fmla="*/ 2147483647 w 245"/>
                <a:gd name="T43" fmla="*/ 2147483647 h 334"/>
                <a:gd name="T44" fmla="*/ 2147483647 w 245"/>
                <a:gd name="T45" fmla="*/ 2147483647 h 334"/>
                <a:gd name="T46" fmla="*/ 2147483647 w 245"/>
                <a:gd name="T47" fmla="*/ 2147483647 h 334"/>
                <a:gd name="T48" fmla="*/ 2147483647 w 245"/>
                <a:gd name="T49" fmla="*/ 2147483647 h 334"/>
                <a:gd name="T50" fmla="*/ 2147483647 w 245"/>
                <a:gd name="T51" fmla="*/ 2147483647 h 334"/>
                <a:gd name="T52" fmla="*/ 2147483647 w 245"/>
                <a:gd name="T53" fmla="*/ 2147483647 h 334"/>
                <a:gd name="T54" fmla="*/ 2147483647 w 245"/>
                <a:gd name="T55" fmla="*/ 2147483647 h 334"/>
                <a:gd name="T56" fmla="*/ 2147483647 w 245"/>
                <a:gd name="T57" fmla="*/ 2147483647 h 334"/>
                <a:gd name="T58" fmla="*/ 2147483647 w 245"/>
                <a:gd name="T59" fmla="*/ 2147483647 h 334"/>
                <a:gd name="T60" fmla="*/ 2147483647 w 245"/>
                <a:gd name="T61" fmla="*/ 2147483647 h 334"/>
                <a:gd name="T62" fmla="*/ 2147483647 w 245"/>
                <a:gd name="T63" fmla="*/ 2147483647 h 334"/>
                <a:gd name="T64" fmla="*/ 2147483647 w 245"/>
                <a:gd name="T65" fmla="*/ 2147483647 h 334"/>
                <a:gd name="T66" fmla="*/ 2147483647 w 245"/>
                <a:gd name="T67" fmla="*/ 2147483647 h 334"/>
                <a:gd name="T68" fmla="*/ 2147483647 w 245"/>
                <a:gd name="T69" fmla="*/ 2147483647 h 334"/>
                <a:gd name="T70" fmla="*/ 2147483647 w 245"/>
                <a:gd name="T71" fmla="*/ 2147483647 h 334"/>
                <a:gd name="T72" fmla="*/ 2147483647 w 245"/>
                <a:gd name="T73" fmla="*/ 2147483647 h 334"/>
                <a:gd name="T74" fmla="*/ 2147483647 w 245"/>
                <a:gd name="T75" fmla="*/ 2147483647 h 334"/>
                <a:gd name="T76" fmla="*/ 2147483647 w 245"/>
                <a:gd name="T77" fmla="*/ 2147483647 h 334"/>
                <a:gd name="T78" fmla="*/ 2147483647 w 245"/>
                <a:gd name="T79" fmla="*/ 2147483647 h 334"/>
                <a:gd name="T80" fmla="*/ 2147483647 w 245"/>
                <a:gd name="T81" fmla="*/ 2147483647 h 334"/>
                <a:gd name="T82" fmla="*/ 2147483647 w 245"/>
                <a:gd name="T83" fmla="*/ 2147483647 h 334"/>
                <a:gd name="T84" fmla="*/ 2147483647 w 245"/>
                <a:gd name="T85" fmla="*/ 2147483647 h 334"/>
                <a:gd name="T86" fmla="*/ 2147483647 w 245"/>
                <a:gd name="T87" fmla="*/ 2147483647 h 3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5"/>
                <a:gd name="T133" fmla="*/ 0 h 334"/>
                <a:gd name="T134" fmla="*/ 245 w 245"/>
                <a:gd name="T135" fmla="*/ 334 h 3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5" h="334">
                  <a:moveTo>
                    <a:pt x="145" y="127"/>
                  </a:moveTo>
                  <a:lnTo>
                    <a:pt x="145" y="127"/>
                  </a:lnTo>
                  <a:lnTo>
                    <a:pt x="120" y="115"/>
                  </a:lnTo>
                  <a:lnTo>
                    <a:pt x="109" y="108"/>
                  </a:lnTo>
                  <a:lnTo>
                    <a:pt x="100" y="102"/>
                  </a:lnTo>
                  <a:lnTo>
                    <a:pt x="91" y="95"/>
                  </a:lnTo>
                  <a:lnTo>
                    <a:pt x="86" y="88"/>
                  </a:lnTo>
                  <a:lnTo>
                    <a:pt x="82" y="80"/>
                  </a:lnTo>
                  <a:lnTo>
                    <a:pt x="81" y="76"/>
                  </a:lnTo>
                  <a:lnTo>
                    <a:pt x="81" y="72"/>
                  </a:lnTo>
                  <a:lnTo>
                    <a:pt x="81" y="67"/>
                  </a:lnTo>
                  <a:lnTo>
                    <a:pt x="82" y="63"/>
                  </a:lnTo>
                  <a:lnTo>
                    <a:pt x="84" y="59"/>
                  </a:lnTo>
                  <a:lnTo>
                    <a:pt x="86" y="56"/>
                  </a:lnTo>
                  <a:lnTo>
                    <a:pt x="91" y="50"/>
                  </a:lnTo>
                  <a:lnTo>
                    <a:pt x="99" y="47"/>
                  </a:lnTo>
                  <a:lnTo>
                    <a:pt x="106" y="44"/>
                  </a:lnTo>
                  <a:lnTo>
                    <a:pt x="114" y="43"/>
                  </a:lnTo>
                  <a:lnTo>
                    <a:pt x="127" y="42"/>
                  </a:lnTo>
                  <a:lnTo>
                    <a:pt x="140" y="43"/>
                  </a:lnTo>
                  <a:lnTo>
                    <a:pt x="153" y="45"/>
                  </a:lnTo>
                  <a:lnTo>
                    <a:pt x="165" y="48"/>
                  </a:lnTo>
                  <a:lnTo>
                    <a:pt x="176" y="52"/>
                  </a:lnTo>
                  <a:lnTo>
                    <a:pt x="186" y="58"/>
                  </a:lnTo>
                  <a:lnTo>
                    <a:pt x="195" y="62"/>
                  </a:lnTo>
                  <a:lnTo>
                    <a:pt x="209" y="70"/>
                  </a:lnTo>
                  <a:lnTo>
                    <a:pt x="223" y="78"/>
                  </a:lnTo>
                  <a:lnTo>
                    <a:pt x="223" y="67"/>
                  </a:lnTo>
                  <a:lnTo>
                    <a:pt x="223" y="13"/>
                  </a:lnTo>
                  <a:lnTo>
                    <a:pt x="211" y="11"/>
                  </a:lnTo>
                  <a:lnTo>
                    <a:pt x="197" y="8"/>
                  </a:lnTo>
                  <a:lnTo>
                    <a:pt x="179" y="4"/>
                  </a:lnTo>
                  <a:lnTo>
                    <a:pt x="156" y="1"/>
                  </a:lnTo>
                  <a:lnTo>
                    <a:pt x="132" y="0"/>
                  </a:lnTo>
                  <a:lnTo>
                    <a:pt x="117" y="1"/>
                  </a:lnTo>
                  <a:lnTo>
                    <a:pt x="103" y="2"/>
                  </a:lnTo>
                  <a:lnTo>
                    <a:pt x="89" y="4"/>
                  </a:lnTo>
                  <a:lnTo>
                    <a:pt x="76" y="6"/>
                  </a:lnTo>
                  <a:lnTo>
                    <a:pt x="65" y="11"/>
                  </a:lnTo>
                  <a:lnTo>
                    <a:pt x="54" y="15"/>
                  </a:lnTo>
                  <a:lnTo>
                    <a:pt x="44" y="19"/>
                  </a:lnTo>
                  <a:lnTo>
                    <a:pt x="35" y="26"/>
                  </a:lnTo>
                  <a:lnTo>
                    <a:pt x="27" y="32"/>
                  </a:lnTo>
                  <a:lnTo>
                    <a:pt x="20" y="39"/>
                  </a:lnTo>
                  <a:lnTo>
                    <a:pt x="14" y="47"/>
                  </a:lnTo>
                  <a:lnTo>
                    <a:pt x="9" y="56"/>
                  </a:lnTo>
                  <a:lnTo>
                    <a:pt x="6" y="64"/>
                  </a:lnTo>
                  <a:lnTo>
                    <a:pt x="3" y="74"/>
                  </a:lnTo>
                  <a:lnTo>
                    <a:pt x="0" y="85"/>
                  </a:lnTo>
                  <a:lnTo>
                    <a:pt x="0" y="95"/>
                  </a:lnTo>
                  <a:lnTo>
                    <a:pt x="0" y="105"/>
                  </a:lnTo>
                  <a:lnTo>
                    <a:pt x="3" y="113"/>
                  </a:lnTo>
                  <a:lnTo>
                    <a:pt x="6" y="122"/>
                  </a:lnTo>
                  <a:lnTo>
                    <a:pt x="9" y="131"/>
                  </a:lnTo>
                  <a:lnTo>
                    <a:pt x="13" y="137"/>
                  </a:lnTo>
                  <a:lnTo>
                    <a:pt x="19" y="144"/>
                  </a:lnTo>
                  <a:lnTo>
                    <a:pt x="25" y="151"/>
                  </a:lnTo>
                  <a:lnTo>
                    <a:pt x="31" y="157"/>
                  </a:lnTo>
                  <a:lnTo>
                    <a:pt x="46" y="168"/>
                  </a:lnTo>
                  <a:lnTo>
                    <a:pt x="62" y="178"/>
                  </a:lnTo>
                  <a:lnTo>
                    <a:pt x="79" y="187"/>
                  </a:lnTo>
                  <a:lnTo>
                    <a:pt x="97" y="196"/>
                  </a:lnTo>
                  <a:lnTo>
                    <a:pt x="122" y="209"/>
                  </a:lnTo>
                  <a:lnTo>
                    <a:pt x="134" y="215"/>
                  </a:lnTo>
                  <a:lnTo>
                    <a:pt x="144" y="221"/>
                  </a:lnTo>
                  <a:lnTo>
                    <a:pt x="152" y="229"/>
                  </a:lnTo>
                  <a:lnTo>
                    <a:pt x="159" y="236"/>
                  </a:lnTo>
                  <a:lnTo>
                    <a:pt x="162" y="241"/>
                  </a:lnTo>
                  <a:lnTo>
                    <a:pt x="163" y="245"/>
                  </a:lnTo>
                  <a:lnTo>
                    <a:pt x="164" y="249"/>
                  </a:lnTo>
                  <a:lnTo>
                    <a:pt x="165" y="255"/>
                  </a:lnTo>
                  <a:lnTo>
                    <a:pt x="164" y="263"/>
                  </a:lnTo>
                  <a:lnTo>
                    <a:pt x="161" y="271"/>
                  </a:lnTo>
                  <a:lnTo>
                    <a:pt x="156" y="277"/>
                  </a:lnTo>
                  <a:lnTo>
                    <a:pt x="149" y="282"/>
                  </a:lnTo>
                  <a:lnTo>
                    <a:pt x="141" y="287"/>
                  </a:lnTo>
                  <a:lnTo>
                    <a:pt x="131" y="290"/>
                  </a:lnTo>
                  <a:lnTo>
                    <a:pt x="119" y="292"/>
                  </a:lnTo>
                  <a:lnTo>
                    <a:pt x="106" y="292"/>
                  </a:lnTo>
                  <a:lnTo>
                    <a:pt x="91" y="292"/>
                  </a:lnTo>
                  <a:lnTo>
                    <a:pt x="77" y="289"/>
                  </a:lnTo>
                  <a:lnTo>
                    <a:pt x="63" y="286"/>
                  </a:lnTo>
                  <a:lnTo>
                    <a:pt x="51" y="280"/>
                  </a:lnTo>
                  <a:lnTo>
                    <a:pt x="39" y="275"/>
                  </a:lnTo>
                  <a:lnTo>
                    <a:pt x="28" y="270"/>
                  </a:lnTo>
                  <a:lnTo>
                    <a:pt x="10" y="259"/>
                  </a:lnTo>
                  <a:lnTo>
                    <a:pt x="1" y="254"/>
                  </a:lnTo>
                  <a:lnTo>
                    <a:pt x="1" y="321"/>
                  </a:lnTo>
                  <a:lnTo>
                    <a:pt x="8" y="322"/>
                  </a:lnTo>
                  <a:lnTo>
                    <a:pt x="24" y="326"/>
                  </a:lnTo>
                  <a:lnTo>
                    <a:pt x="45" y="329"/>
                  </a:lnTo>
                  <a:lnTo>
                    <a:pt x="72" y="333"/>
                  </a:lnTo>
                  <a:lnTo>
                    <a:pt x="87" y="334"/>
                  </a:lnTo>
                  <a:lnTo>
                    <a:pt x="103" y="334"/>
                  </a:lnTo>
                  <a:lnTo>
                    <a:pt x="119" y="334"/>
                  </a:lnTo>
                  <a:lnTo>
                    <a:pt x="135" y="333"/>
                  </a:lnTo>
                  <a:lnTo>
                    <a:pt x="149" y="331"/>
                  </a:lnTo>
                  <a:lnTo>
                    <a:pt x="163" y="327"/>
                  </a:lnTo>
                  <a:lnTo>
                    <a:pt x="176" y="324"/>
                  </a:lnTo>
                  <a:lnTo>
                    <a:pt x="187" y="319"/>
                  </a:lnTo>
                  <a:lnTo>
                    <a:pt x="198" y="314"/>
                  </a:lnTo>
                  <a:lnTo>
                    <a:pt x="208" y="308"/>
                  </a:lnTo>
                  <a:lnTo>
                    <a:pt x="216" y="302"/>
                  </a:lnTo>
                  <a:lnTo>
                    <a:pt x="224" y="294"/>
                  </a:lnTo>
                  <a:lnTo>
                    <a:pt x="230" y="287"/>
                  </a:lnTo>
                  <a:lnTo>
                    <a:pt x="236" y="278"/>
                  </a:lnTo>
                  <a:lnTo>
                    <a:pt x="240" y="269"/>
                  </a:lnTo>
                  <a:lnTo>
                    <a:pt x="242" y="259"/>
                  </a:lnTo>
                  <a:lnTo>
                    <a:pt x="244" y="248"/>
                  </a:lnTo>
                  <a:lnTo>
                    <a:pt x="245" y="236"/>
                  </a:lnTo>
                  <a:lnTo>
                    <a:pt x="244" y="226"/>
                  </a:lnTo>
                  <a:lnTo>
                    <a:pt x="242" y="216"/>
                  </a:lnTo>
                  <a:lnTo>
                    <a:pt x="240" y="206"/>
                  </a:lnTo>
                  <a:lnTo>
                    <a:pt x="236" y="198"/>
                  </a:lnTo>
                  <a:lnTo>
                    <a:pt x="231" y="189"/>
                  </a:lnTo>
                  <a:lnTo>
                    <a:pt x="226" y="182"/>
                  </a:lnTo>
                  <a:lnTo>
                    <a:pt x="219" y="174"/>
                  </a:lnTo>
                  <a:lnTo>
                    <a:pt x="212" y="168"/>
                  </a:lnTo>
                  <a:lnTo>
                    <a:pt x="197" y="156"/>
                  </a:lnTo>
                  <a:lnTo>
                    <a:pt x="180" y="146"/>
                  </a:lnTo>
                  <a:lnTo>
                    <a:pt x="162" y="136"/>
                  </a:lnTo>
                  <a:lnTo>
                    <a:pt x="145" y="127"/>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05" name="Freeform 24"/>
            <p:cNvSpPr>
              <a:spLocks noEditPoints="1"/>
            </p:cNvSpPr>
            <p:nvPr/>
          </p:nvSpPr>
          <p:spPr bwMode="gray">
            <a:xfrm>
              <a:off x="7018338" y="947616"/>
              <a:ext cx="138112" cy="169863"/>
            </a:xfrm>
            <a:custGeom>
              <a:avLst/>
              <a:gdLst>
                <a:gd name="T0" fmla="*/ 2147483647 w 376"/>
                <a:gd name="T1" fmla="*/ 2147483647 h 462"/>
                <a:gd name="T2" fmla="*/ 2147483647 w 376"/>
                <a:gd name="T3" fmla="*/ 2147483647 h 462"/>
                <a:gd name="T4" fmla="*/ 2147483647 w 376"/>
                <a:gd name="T5" fmla="*/ 2147483647 h 462"/>
                <a:gd name="T6" fmla="*/ 2147483647 w 376"/>
                <a:gd name="T7" fmla="*/ 2147483647 h 462"/>
                <a:gd name="T8" fmla="*/ 2147483647 w 376"/>
                <a:gd name="T9" fmla="*/ 2147483647 h 462"/>
                <a:gd name="T10" fmla="*/ 2147483647 w 376"/>
                <a:gd name="T11" fmla="*/ 2147483647 h 462"/>
                <a:gd name="T12" fmla="*/ 2147483647 w 376"/>
                <a:gd name="T13" fmla="*/ 2147483647 h 462"/>
                <a:gd name="T14" fmla="*/ 2147483647 w 376"/>
                <a:gd name="T15" fmla="*/ 2147483647 h 462"/>
                <a:gd name="T16" fmla="*/ 2147483647 w 376"/>
                <a:gd name="T17" fmla="*/ 2147483647 h 462"/>
                <a:gd name="T18" fmla="*/ 2147483647 w 376"/>
                <a:gd name="T19" fmla="*/ 2147483647 h 462"/>
                <a:gd name="T20" fmla="*/ 2147483647 w 376"/>
                <a:gd name="T21" fmla="*/ 2147483647 h 462"/>
                <a:gd name="T22" fmla="*/ 2147483647 w 376"/>
                <a:gd name="T23" fmla="*/ 2147483647 h 462"/>
                <a:gd name="T24" fmla="*/ 2147483647 w 376"/>
                <a:gd name="T25" fmla="*/ 2147483647 h 462"/>
                <a:gd name="T26" fmla="*/ 2147483647 w 376"/>
                <a:gd name="T27" fmla="*/ 2147483647 h 462"/>
                <a:gd name="T28" fmla="*/ 2147483647 w 376"/>
                <a:gd name="T29" fmla="*/ 2147483647 h 462"/>
                <a:gd name="T30" fmla="*/ 2147483647 w 376"/>
                <a:gd name="T31" fmla="*/ 2147483647 h 462"/>
                <a:gd name="T32" fmla="*/ 2147483647 w 376"/>
                <a:gd name="T33" fmla="*/ 2147483647 h 462"/>
                <a:gd name="T34" fmla="*/ 2147483647 w 376"/>
                <a:gd name="T35" fmla="*/ 2147483647 h 462"/>
                <a:gd name="T36" fmla="*/ 2147483647 w 376"/>
                <a:gd name="T37" fmla="*/ 2147483647 h 462"/>
                <a:gd name="T38" fmla="*/ 2147483647 w 376"/>
                <a:gd name="T39" fmla="*/ 2147483647 h 462"/>
                <a:gd name="T40" fmla="*/ 2147483647 w 376"/>
                <a:gd name="T41" fmla="*/ 2147483647 h 462"/>
                <a:gd name="T42" fmla="*/ 2147483647 w 376"/>
                <a:gd name="T43" fmla="*/ 2147483647 h 462"/>
                <a:gd name="T44" fmla="*/ 2147483647 w 376"/>
                <a:gd name="T45" fmla="*/ 2147483647 h 462"/>
                <a:gd name="T46" fmla="*/ 2147483647 w 376"/>
                <a:gd name="T47" fmla="*/ 2147483647 h 462"/>
                <a:gd name="T48" fmla="*/ 2147483647 w 376"/>
                <a:gd name="T49" fmla="*/ 2147483647 h 462"/>
                <a:gd name="T50" fmla="*/ 2147483647 w 376"/>
                <a:gd name="T51" fmla="*/ 2147483647 h 462"/>
                <a:gd name="T52" fmla="*/ 2147483647 w 376"/>
                <a:gd name="T53" fmla="*/ 2147483647 h 462"/>
                <a:gd name="T54" fmla="*/ 2147483647 w 376"/>
                <a:gd name="T55" fmla="*/ 2147483647 h 462"/>
                <a:gd name="T56" fmla="*/ 2147483647 w 376"/>
                <a:gd name="T57" fmla="*/ 2147483647 h 462"/>
                <a:gd name="T58" fmla="*/ 2147483647 w 376"/>
                <a:gd name="T59" fmla="*/ 2147483647 h 462"/>
                <a:gd name="T60" fmla="*/ 2147483647 w 376"/>
                <a:gd name="T61" fmla="*/ 2147483647 h 462"/>
                <a:gd name="T62" fmla="*/ 2147483647 w 376"/>
                <a:gd name="T63" fmla="*/ 2147483647 h 462"/>
                <a:gd name="T64" fmla="*/ 2147483647 w 376"/>
                <a:gd name="T65" fmla="*/ 2147483647 h 462"/>
                <a:gd name="T66" fmla="*/ 2147483647 w 376"/>
                <a:gd name="T67" fmla="*/ 2147483647 h 462"/>
                <a:gd name="T68" fmla="*/ 2147483647 w 376"/>
                <a:gd name="T69" fmla="*/ 2147483647 h 462"/>
                <a:gd name="T70" fmla="*/ 2147483647 w 376"/>
                <a:gd name="T71" fmla="*/ 2147483647 h 462"/>
                <a:gd name="T72" fmla="*/ 2147483647 w 376"/>
                <a:gd name="T73" fmla="*/ 2147483647 h 462"/>
                <a:gd name="T74" fmla="*/ 2147483647 w 376"/>
                <a:gd name="T75" fmla="*/ 2147483647 h 462"/>
                <a:gd name="T76" fmla="*/ 2147483647 w 376"/>
                <a:gd name="T77" fmla="*/ 2147483647 h 462"/>
                <a:gd name="T78" fmla="*/ 2147483647 w 376"/>
                <a:gd name="T79" fmla="*/ 2147483647 h 462"/>
                <a:gd name="T80" fmla="*/ 2147483647 w 376"/>
                <a:gd name="T81" fmla="*/ 2147483647 h 462"/>
                <a:gd name="T82" fmla="*/ 2147483647 w 376"/>
                <a:gd name="T83" fmla="*/ 2147483647 h 462"/>
                <a:gd name="T84" fmla="*/ 2147483647 w 376"/>
                <a:gd name="T85" fmla="*/ 2147483647 h 462"/>
                <a:gd name="T86" fmla="*/ 2147483647 w 376"/>
                <a:gd name="T87" fmla="*/ 2147483647 h 4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6"/>
                <a:gd name="T133" fmla="*/ 0 h 462"/>
                <a:gd name="T134" fmla="*/ 376 w 376"/>
                <a:gd name="T135" fmla="*/ 462 h 4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6" h="462">
                  <a:moveTo>
                    <a:pt x="215" y="49"/>
                  </a:moveTo>
                  <a:lnTo>
                    <a:pt x="215" y="49"/>
                  </a:lnTo>
                  <a:lnTo>
                    <a:pt x="225" y="50"/>
                  </a:lnTo>
                  <a:lnTo>
                    <a:pt x="234" y="52"/>
                  </a:lnTo>
                  <a:lnTo>
                    <a:pt x="243" y="56"/>
                  </a:lnTo>
                  <a:lnTo>
                    <a:pt x="250" y="60"/>
                  </a:lnTo>
                  <a:lnTo>
                    <a:pt x="256" y="66"/>
                  </a:lnTo>
                  <a:lnTo>
                    <a:pt x="262" y="73"/>
                  </a:lnTo>
                  <a:lnTo>
                    <a:pt x="266" y="80"/>
                  </a:lnTo>
                  <a:lnTo>
                    <a:pt x="270" y="88"/>
                  </a:lnTo>
                  <a:lnTo>
                    <a:pt x="274" y="96"/>
                  </a:lnTo>
                  <a:lnTo>
                    <a:pt x="276" y="106"/>
                  </a:lnTo>
                  <a:lnTo>
                    <a:pt x="279" y="125"/>
                  </a:lnTo>
                  <a:lnTo>
                    <a:pt x="281" y="144"/>
                  </a:lnTo>
                  <a:lnTo>
                    <a:pt x="281" y="164"/>
                  </a:lnTo>
                  <a:lnTo>
                    <a:pt x="280" y="193"/>
                  </a:lnTo>
                  <a:lnTo>
                    <a:pt x="277" y="218"/>
                  </a:lnTo>
                  <a:lnTo>
                    <a:pt x="275" y="229"/>
                  </a:lnTo>
                  <a:lnTo>
                    <a:pt x="271" y="238"/>
                  </a:lnTo>
                  <a:lnTo>
                    <a:pt x="268" y="248"/>
                  </a:lnTo>
                  <a:lnTo>
                    <a:pt x="265" y="257"/>
                  </a:lnTo>
                  <a:lnTo>
                    <a:pt x="261" y="263"/>
                  </a:lnTo>
                  <a:lnTo>
                    <a:pt x="255" y="270"/>
                  </a:lnTo>
                  <a:lnTo>
                    <a:pt x="250" y="275"/>
                  </a:lnTo>
                  <a:lnTo>
                    <a:pt x="245" y="279"/>
                  </a:lnTo>
                  <a:lnTo>
                    <a:pt x="237" y="282"/>
                  </a:lnTo>
                  <a:lnTo>
                    <a:pt x="231" y="284"/>
                  </a:lnTo>
                  <a:lnTo>
                    <a:pt x="223" y="287"/>
                  </a:lnTo>
                  <a:lnTo>
                    <a:pt x="215" y="287"/>
                  </a:lnTo>
                  <a:lnTo>
                    <a:pt x="205" y="287"/>
                  </a:lnTo>
                  <a:lnTo>
                    <a:pt x="196" y="284"/>
                  </a:lnTo>
                  <a:lnTo>
                    <a:pt x="188" y="281"/>
                  </a:lnTo>
                  <a:lnTo>
                    <a:pt x="181" y="278"/>
                  </a:lnTo>
                  <a:lnTo>
                    <a:pt x="174" y="273"/>
                  </a:lnTo>
                  <a:lnTo>
                    <a:pt x="169" y="267"/>
                  </a:lnTo>
                  <a:lnTo>
                    <a:pt x="164" y="261"/>
                  </a:lnTo>
                  <a:lnTo>
                    <a:pt x="159" y="255"/>
                  </a:lnTo>
                  <a:lnTo>
                    <a:pt x="156" y="247"/>
                  </a:lnTo>
                  <a:lnTo>
                    <a:pt x="153" y="240"/>
                  </a:lnTo>
                  <a:lnTo>
                    <a:pt x="149" y="224"/>
                  </a:lnTo>
                  <a:lnTo>
                    <a:pt x="146" y="206"/>
                  </a:lnTo>
                  <a:lnTo>
                    <a:pt x="146" y="189"/>
                  </a:lnTo>
                  <a:lnTo>
                    <a:pt x="146" y="161"/>
                  </a:lnTo>
                  <a:lnTo>
                    <a:pt x="146" y="148"/>
                  </a:lnTo>
                  <a:lnTo>
                    <a:pt x="149" y="130"/>
                  </a:lnTo>
                  <a:lnTo>
                    <a:pt x="152" y="111"/>
                  </a:lnTo>
                  <a:lnTo>
                    <a:pt x="154" y="102"/>
                  </a:lnTo>
                  <a:lnTo>
                    <a:pt x="157" y="93"/>
                  </a:lnTo>
                  <a:lnTo>
                    <a:pt x="161" y="84"/>
                  </a:lnTo>
                  <a:lnTo>
                    <a:pt x="166" y="76"/>
                  </a:lnTo>
                  <a:lnTo>
                    <a:pt x="171" y="68"/>
                  </a:lnTo>
                  <a:lnTo>
                    <a:pt x="177" y="62"/>
                  </a:lnTo>
                  <a:lnTo>
                    <a:pt x="185" y="57"/>
                  </a:lnTo>
                  <a:lnTo>
                    <a:pt x="193" y="52"/>
                  </a:lnTo>
                  <a:lnTo>
                    <a:pt x="203" y="50"/>
                  </a:lnTo>
                  <a:lnTo>
                    <a:pt x="215" y="49"/>
                  </a:lnTo>
                  <a:close/>
                  <a:moveTo>
                    <a:pt x="239" y="1"/>
                  </a:moveTo>
                  <a:lnTo>
                    <a:pt x="239" y="1"/>
                  </a:lnTo>
                  <a:lnTo>
                    <a:pt x="228" y="2"/>
                  </a:lnTo>
                  <a:lnTo>
                    <a:pt x="215" y="4"/>
                  </a:lnTo>
                  <a:lnTo>
                    <a:pt x="203" y="7"/>
                  </a:lnTo>
                  <a:lnTo>
                    <a:pt x="191" y="13"/>
                  </a:lnTo>
                  <a:lnTo>
                    <a:pt x="180" y="19"/>
                  </a:lnTo>
                  <a:lnTo>
                    <a:pt x="169" y="27"/>
                  </a:lnTo>
                  <a:lnTo>
                    <a:pt x="158" y="36"/>
                  </a:lnTo>
                  <a:lnTo>
                    <a:pt x="147" y="46"/>
                  </a:lnTo>
                  <a:lnTo>
                    <a:pt x="147" y="0"/>
                  </a:lnTo>
                  <a:lnTo>
                    <a:pt x="140" y="1"/>
                  </a:lnTo>
                  <a:lnTo>
                    <a:pt x="0" y="24"/>
                  </a:lnTo>
                  <a:lnTo>
                    <a:pt x="0" y="48"/>
                  </a:lnTo>
                  <a:lnTo>
                    <a:pt x="6" y="48"/>
                  </a:lnTo>
                  <a:lnTo>
                    <a:pt x="21" y="49"/>
                  </a:lnTo>
                  <a:lnTo>
                    <a:pt x="33" y="51"/>
                  </a:lnTo>
                  <a:lnTo>
                    <a:pt x="42" y="55"/>
                  </a:lnTo>
                  <a:lnTo>
                    <a:pt x="46" y="57"/>
                  </a:lnTo>
                  <a:lnTo>
                    <a:pt x="49" y="59"/>
                  </a:lnTo>
                  <a:lnTo>
                    <a:pt x="51" y="62"/>
                  </a:lnTo>
                  <a:lnTo>
                    <a:pt x="53" y="65"/>
                  </a:lnTo>
                  <a:lnTo>
                    <a:pt x="57" y="75"/>
                  </a:lnTo>
                  <a:lnTo>
                    <a:pt x="59" y="87"/>
                  </a:lnTo>
                  <a:lnTo>
                    <a:pt x="59" y="101"/>
                  </a:lnTo>
                  <a:lnTo>
                    <a:pt x="59" y="462"/>
                  </a:lnTo>
                  <a:lnTo>
                    <a:pt x="146" y="462"/>
                  </a:lnTo>
                  <a:lnTo>
                    <a:pt x="146" y="297"/>
                  </a:lnTo>
                  <a:lnTo>
                    <a:pt x="153" y="305"/>
                  </a:lnTo>
                  <a:lnTo>
                    <a:pt x="160" y="311"/>
                  </a:lnTo>
                  <a:lnTo>
                    <a:pt x="169" y="318"/>
                  </a:lnTo>
                  <a:lnTo>
                    <a:pt x="180" y="324"/>
                  </a:lnTo>
                  <a:lnTo>
                    <a:pt x="190" y="328"/>
                  </a:lnTo>
                  <a:lnTo>
                    <a:pt x="204" y="332"/>
                  </a:lnTo>
                  <a:lnTo>
                    <a:pt x="219" y="334"/>
                  </a:lnTo>
                  <a:lnTo>
                    <a:pt x="236" y="335"/>
                  </a:lnTo>
                  <a:lnTo>
                    <a:pt x="253" y="335"/>
                  </a:lnTo>
                  <a:lnTo>
                    <a:pt x="268" y="333"/>
                  </a:lnTo>
                  <a:lnTo>
                    <a:pt x="283" y="328"/>
                  </a:lnTo>
                  <a:lnTo>
                    <a:pt x="297" y="324"/>
                  </a:lnTo>
                  <a:lnTo>
                    <a:pt x="309" y="318"/>
                  </a:lnTo>
                  <a:lnTo>
                    <a:pt x="321" y="310"/>
                  </a:lnTo>
                  <a:lnTo>
                    <a:pt x="331" y="302"/>
                  </a:lnTo>
                  <a:lnTo>
                    <a:pt x="341" y="291"/>
                  </a:lnTo>
                  <a:lnTo>
                    <a:pt x="348" y="280"/>
                  </a:lnTo>
                  <a:lnTo>
                    <a:pt x="356" y="267"/>
                  </a:lnTo>
                  <a:lnTo>
                    <a:pt x="362" y="252"/>
                  </a:lnTo>
                  <a:lnTo>
                    <a:pt x="368" y="237"/>
                  </a:lnTo>
                  <a:lnTo>
                    <a:pt x="371" y="220"/>
                  </a:lnTo>
                  <a:lnTo>
                    <a:pt x="374" y="203"/>
                  </a:lnTo>
                  <a:lnTo>
                    <a:pt x="375" y="184"/>
                  </a:lnTo>
                  <a:lnTo>
                    <a:pt x="376" y="164"/>
                  </a:lnTo>
                  <a:lnTo>
                    <a:pt x="375" y="144"/>
                  </a:lnTo>
                  <a:lnTo>
                    <a:pt x="374" y="127"/>
                  </a:lnTo>
                  <a:lnTo>
                    <a:pt x="371" y="110"/>
                  </a:lnTo>
                  <a:lnTo>
                    <a:pt x="367" y="94"/>
                  </a:lnTo>
                  <a:lnTo>
                    <a:pt x="362" y="80"/>
                  </a:lnTo>
                  <a:lnTo>
                    <a:pt x="356" y="66"/>
                  </a:lnTo>
                  <a:lnTo>
                    <a:pt x="348" y="55"/>
                  </a:lnTo>
                  <a:lnTo>
                    <a:pt x="340" y="44"/>
                  </a:lnTo>
                  <a:lnTo>
                    <a:pt x="331" y="34"/>
                  </a:lnTo>
                  <a:lnTo>
                    <a:pt x="321" y="26"/>
                  </a:lnTo>
                  <a:lnTo>
                    <a:pt x="310" y="18"/>
                  </a:lnTo>
                  <a:lnTo>
                    <a:pt x="297" y="12"/>
                  </a:lnTo>
                  <a:lnTo>
                    <a:pt x="284" y="7"/>
                  </a:lnTo>
                  <a:lnTo>
                    <a:pt x="270" y="4"/>
                  </a:lnTo>
                  <a:lnTo>
                    <a:pt x="255" y="2"/>
                  </a:lnTo>
                  <a:lnTo>
                    <a:pt x="239" y="1"/>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06" name="Freeform 27"/>
            <p:cNvSpPr>
              <a:spLocks/>
            </p:cNvSpPr>
            <p:nvPr/>
          </p:nvSpPr>
          <p:spPr bwMode="gray">
            <a:xfrm>
              <a:off x="7178675" y="947616"/>
              <a:ext cx="52388" cy="120650"/>
            </a:xfrm>
            <a:custGeom>
              <a:avLst/>
              <a:gdLst>
                <a:gd name="T0" fmla="*/ 0 w 145"/>
                <a:gd name="T1" fmla="*/ 2147483647 h 327"/>
                <a:gd name="T2" fmla="*/ 0 w 145"/>
                <a:gd name="T3" fmla="*/ 2147483647 h 327"/>
                <a:gd name="T4" fmla="*/ 2147483647 w 145"/>
                <a:gd name="T5" fmla="*/ 2147483647 h 327"/>
                <a:gd name="T6" fmla="*/ 2147483647 w 145"/>
                <a:gd name="T7" fmla="*/ 2147483647 h 327"/>
                <a:gd name="T8" fmla="*/ 2147483647 w 145"/>
                <a:gd name="T9" fmla="*/ 2147483647 h 327"/>
                <a:gd name="T10" fmla="*/ 2147483647 w 145"/>
                <a:gd name="T11" fmla="*/ 2147483647 h 327"/>
                <a:gd name="T12" fmla="*/ 2147483647 w 145"/>
                <a:gd name="T13" fmla="*/ 2147483647 h 327"/>
                <a:gd name="T14" fmla="*/ 2147483647 w 145"/>
                <a:gd name="T15" fmla="*/ 2147483647 h 327"/>
                <a:gd name="T16" fmla="*/ 2147483647 w 145"/>
                <a:gd name="T17" fmla="*/ 2147483647 h 327"/>
                <a:gd name="T18" fmla="*/ 2147483647 w 145"/>
                <a:gd name="T19" fmla="*/ 2147483647 h 327"/>
                <a:gd name="T20" fmla="*/ 2147483647 w 145"/>
                <a:gd name="T21" fmla="*/ 2147483647 h 327"/>
                <a:gd name="T22" fmla="*/ 2147483647 w 145"/>
                <a:gd name="T23" fmla="*/ 2147483647 h 327"/>
                <a:gd name="T24" fmla="*/ 2147483647 w 145"/>
                <a:gd name="T25" fmla="*/ 2147483647 h 327"/>
                <a:gd name="T26" fmla="*/ 2147483647 w 145"/>
                <a:gd name="T27" fmla="*/ 2147483647 h 327"/>
                <a:gd name="T28" fmla="*/ 2147483647 w 145"/>
                <a:gd name="T29" fmla="*/ 2147483647 h 327"/>
                <a:gd name="T30" fmla="*/ 2147483647 w 145"/>
                <a:gd name="T31" fmla="*/ 2147483647 h 327"/>
                <a:gd name="T32" fmla="*/ 2147483647 w 145"/>
                <a:gd name="T33" fmla="*/ 0 h 327"/>
                <a:gd name="T34" fmla="*/ 2147483647 w 145"/>
                <a:gd name="T35" fmla="*/ 2147483647 h 327"/>
                <a:gd name="T36" fmla="*/ 0 w 145"/>
                <a:gd name="T37" fmla="*/ 2147483647 h 3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327"/>
                <a:gd name="T59" fmla="*/ 145 w 145"/>
                <a:gd name="T60" fmla="*/ 327 h 3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327">
                  <a:moveTo>
                    <a:pt x="0" y="24"/>
                  </a:moveTo>
                  <a:lnTo>
                    <a:pt x="0" y="48"/>
                  </a:lnTo>
                  <a:lnTo>
                    <a:pt x="6" y="48"/>
                  </a:lnTo>
                  <a:lnTo>
                    <a:pt x="21" y="49"/>
                  </a:lnTo>
                  <a:lnTo>
                    <a:pt x="32" y="51"/>
                  </a:lnTo>
                  <a:lnTo>
                    <a:pt x="42" y="55"/>
                  </a:lnTo>
                  <a:lnTo>
                    <a:pt x="45" y="57"/>
                  </a:lnTo>
                  <a:lnTo>
                    <a:pt x="48" y="59"/>
                  </a:lnTo>
                  <a:lnTo>
                    <a:pt x="51" y="62"/>
                  </a:lnTo>
                  <a:lnTo>
                    <a:pt x="53" y="65"/>
                  </a:lnTo>
                  <a:lnTo>
                    <a:pt x="57" y="75"/>
                  </a:lnTo>
                  <a:lnTo>
                    <a:pt x="58" y="87"/>
                  </a:lnTo>
                  <a:lnTo>
                    <a:pt x="58" y="101"/>
                  </a:lnTo>
                  <a:lnTo>
                    <a:pt x="58" y="327"/>
                  </a:lnTo>
                  <a:lnTo>
                    <a:pt x="145" y="327"/>
                  </a:lnTo>
                  <a:lnTo>
                    <a:pt x="145" y="0"/>
                  </a:lnTo>
                  <a:lnTo>
                    <a:pt x="139" y="1"/>
                  </a:lnTo>
                  <a:lnTo>
                    <a:pt x="0" y="24"/>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07" name="Freeform 29"/>
            <p:cNvSpPr>
              <a:spLocks/>
            </p:cNvSpPr>
            <p:nvPr/>
          </p:nvSpPr>
          <p:spPr bwMode="gray">
            <a:xfrm>
              <a:off x="7196138" y="898404"/>
              <a:ext cx="39687" cy="36512"/>
            </a:xfrm>
            <a:custGeom>
              <a:avLst/>
              <a:gdLst>
                <a:gd name="T0" fmla="*/ 2147483647 w 108"/>
                <a:gd name="T1" fmla="*/ 2147483647 h 96"/>
                <a:gd name="T2" fmla="*/ 2147483647 w 108"/>
                <a:gd name="T3" fmla="*/ 2147483647 h 96"/>
                <a:gd name="T4" fmla="*/ 2147483647 w 108"/>
                <a:gd name="T5" fmla="*/ 2147483647 h 96"/>
                <a:gd name="T6" fmla="*/ 2147483647 w 108"/>
                <a:gd name="T7" fmla="*/ 2147483647 h 96"/>
                <a:gd name="T8" fmla="*/ 2147483647 w 108"/>
                <a:gd name="T9" fmla="*/ 2147483647 h 96"/>
                <a:gd name="T10" fmla="*/ 2147483647 w 108"/>
                <a:gd name="T11" fmla="*/ 2147483647 h 96"/>
                <a:gd name="T12" fmla="*/ 2147483647 w 108"/>
                <a:gd name="T13" fmla="*/ 2147483647 h 96"/>
                <a:gd name="T14" fmla="*/ 2147483647 w 108"/>
                <a:gd name="T15" fmla="*/ 2147483647 h 96"/>
                <a:gd name="T16" fmla="*/ 2147483647 w 108"/>
                <a:gd name="T17" fmla="*/ 2147483647 h 96"/>
                <a:gd name="T18" fmla="*/ 2147483647 w 108"/>
                <a:gd name="T19" fmla="*/ 2147483647 h 96"/>
                <a:gd name="T20" fmla="*/ 2147483647 w 108"/>
                <a:gd name="T21" fmla="*/ 2147483647 h 96"/>
                <a:gd name="T22" fmla="*/ 2147483647 w 108"/>
                <a:gd name="T23" fmla="*/ 2147483647 h 96"/>
                <a:gd name="T24" fmla="*/ 2147483647 w 108"/>
                <a:gd name="T25" fmla="*/ 2147483647 h 96"/>
                <a:gd name="T26" fmla="*/ 2147483647 w 108"/>
                <a:gd name="T27" fmla="*/ 2147483647 h 96"/>
                <a:gd name="T28" fmla="*/ 2147483647 w 108"/>
                <a:gd name="T29" fmla="*/ 2147483647 h 96"/>
                <a:gd name="T30" fmla="*/ 2147483647 w 108"/>
                <a:gd name="T31" fmla="*/ 2147483647 h 96"/>
                <a:gd name="T32" fmla="*/ 2147483647 w 108"/>
                <a:gd name="T33" fmla="*/ 2147483647 h 96"/>
                <a:gd name="T34" fmla="*/ 2147483647 w 108"/>
                <a:gd name="T35" fmla="*/ 2147483647 h 96"/>
                <a:gd name="T36" fmla="*/ 2147483647 w 108"/>
                <a:gd name="T37" fmla="*/ 0 h 96"/>
                <a:gd name="T38" fmla="*/ 2147483647 w 108"/>
                <a:gd name="T39" fmla="*/ 0 h 96"/>
                <a:gd name="T40" fmla="*/ 2147483647 w 108"/>
                <a:gd name="T41" fmla="*/ 2147483647 h 96"/>
                <a:gd name="T42" fmla="*/ 2147483647 w 108"/>
                <a:gd name="T43" fmla="*/ 2147483647 h 96"/>
                <a:gd name="T44" fmla="*/ 2147483647 w 108"/>
                <a:gd name="T45" fmla="*/ 2147483647 h 96"/>
                <a:gd name="T46" fmla="*/ 2147483647 w 108"/>
                <a:gd name="T47" fmla="*/ 2147483647 h 96"/>
                <a:gd name="T48" fmla="*/ 2147483647 w 108"/>
                <a:gd name="T49" fmla="*/ 2147483647 h 96"/>
                <a:gd name="T50" fmla="*/ 2147483647 w 108"/>
                <a:gd name="T51" fmla="*/ 2147483647 h 96"/>
                <a:gd name="T52" fmla="*/ 2147483647 w 108"/>
                <a:gd name="T53" fmla="*/ 2147483647 h 96"/>
                <a:gd name="T54" fmla="*/ 0 w 108"/>
                <a:gd name="T55" fmla="*/ 2147483647 h 96"/>
                <a:gd name="T56" fmla="*/ 0 w 108"/>
                <a:gd name="T57" fmla="*/ 2147483647 h 96"/>
                <a:gd name="T58" fmla="*/ 2147483647 w 108"/>
                <a:gd name="T59" fmla="*/ 2147483647 h 96"/>
                <a:gd name="T60" fmla="*/ 2147483647 w 108"/>
                <a:gd name="T61" fmla="*/ 2147483647 h 96"/>
                <a:gd name="T62" fmla="*/ 2147483647 w 108"/>
                <a:gd name="T63" fmla="*/ 2147483647 h 96"/>
                <a:gd name="T64" fmla="*/ 2147483647 w 108"/>
                <a:gd name="T65" fmla="*/ 2147483647 h 96"/>
                <a:gd name="T66" fmla="*/ 2147483647 w 108"/>
                <a:gd name="T67" fmla="*/ 2147483647 h 96"/>
                <a:gd name="T68" fmla="*/ 2147483647 w 108"/>
                <a:gd name="T69" fmla="*/ 2147483647 h 96"/>
                <a:gd name="T70" fmla="*/ 2147483647 w 108"/>
                <a:gd name="T71" fmla="*/ 2147483647 h 96"/>
                <a:gd name="T72" fmla="*/ 2147483647 w 108"/>
                <a:gd name="T73" fmla="*/ 2147483647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96"/>
                <a:gd name="T113" fmla="*/ 108 w 108"/>
                <a:gd name="T114" fmla="*/ 96 h 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96">
                  <a:moveTo>
                    <a:pt x="53" y="96"/>
                  </a:moveTo>
                  <a:lnTo>
                    <a:pt x="53" y="96"/>
                  </a:lnTo>
                  <a:lnTo>
                    <a:pt x="63" y="94"/>
                  </a:lnTo>
                  <a:lnTo>
                    <a:pt x="74" y="92"/>
                  </a:lnTo>
                  <a:lnTo>
                    <a:pt x="84" y="88"/>
                  </a:lnTo>
                  <a:lnTo>
                    <a:pt x="91" y="82"/>
                  </a:lnTo>
                  <a:lnTo>
                    <a:pt x="99" y="74"/>
                  </a:lnTo>
                  <a:lnTo>
                    <a:pt x="103" y="67"/>
                  </a:lnTo>
                  <a:lnTo>
                    <a:pt x="106" y="57"/>
                  </a:lnTo>
                  <a:lnTo>
                    <a:pt x="108" y="47"/>
                  </a:lnTo>
                  <a:lnTo>
                    <a:pt x="107" y="39"/>
                  </a:lnTo>
                  <a:lnTo>
                    <a:pt x="104" y="29"/>
                  </a:lnTo>
                  <a:lnTo>
                    <a:pt x="99" y="22"/>
                  </a:lnTo>
                  <a:lnTo>
                    <a:pt x="92" y="14"/>
                  </a:lnTo>
                  <a:lnTo>
                    <a:pt x="84" y="9"/>
                  </a:lnTo>
                  <a:lnTo>
                    <a:pt x="74" y="5"/>
                  </a:lnTo>
                  <a:lnTo>
                    <a:pt x="64" y="1"/>
                  </a:lnTo>
                  <a:lnTo>
                    <a:pt x="54" y="0"/>
                  </a:lnTo>
                  <a:lnTo>
                    <a:pt x="43" y="1"/>
                  </a:lnTo>
                  <a:lnTo>
                    <a:pt x="32" y="5"/>
                  </a:lnTo>
                  <a:lnTo>
                    <a:pt x="24" y="9"/>
                  </a:lnTo>
                  <a:lnTo>
                    <a:pt x="15" y="14"/>
                  </a:lnTo>
                  <a:lnTo>
                    <a:pt x="9" y="22"/>
                  </a:lnTo>
                  <a:lnTo>
                    <a:pt x="5" y="29"/>
                  </a:lnTo>
                  <a:lnTo>
                    <a:pt x="1" y="39"/>
                  </a:lnTo>
                  <a:lnTo>
                    <a:pt x="0" y="47"/>
                  </a:lnTo>
                  <a:lnTo>
                    <a:pt x="1" y="57"/>
                  </a:lnTo>
                  <a:lnTo>
                    <a:pt x="5" y="67"/>
                  </a:lnTo>
                  <a:lnTo>
                    <a:pt x="9" y="74"/>
                  </a:lnTo>
                  <a:lnTo>
                    <a:pt x="15" y="82"/>
                  </a:lnTo>
                  <a:lnTo>
                    <a:pt x="23" y="88"/>
                  </a:lnTo>
                  <a:lnTo>
                    <a:pt x="32" y="92"/>
                  </a:lnTo>
                  <a:lnTo>
                    <a:pt x="42" y="94"/>
                  </a:lnTo>
                  <a:lnTo>
                    <a:pt x="53" y="96"/>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08" name="Freeform 31"/>
            <p:cNvSpPr>
              <a:spLocks/>
            </p:cNvSpPr>
            <p:nvPr/>
          </p:nvSpPr>
          <p:spPr bwMode="gray">
            <a:xfrm>
              <a:off x="7261225" y="947616"/>
              <a:ext cx="103188" cy="120650"/>
            </a:xfrm>
            <a:custGeom>
              <a:avLst/>
              <a:gdLst>
                <a:gd name="T0" fmla="*/ 2147483647 w 282"/>
                <a:gd name="T1" fmla="*/ 2147483647 h 327"/>
                <a:gd name="T2" fmla="*/ 2147483647 w 282"/>
                <a:gd name="T3" fmla="*/ 2147483647 h 327"/>
                <a:gd name="T4" fmla="*/ 2147483647 w 282"/>
                <a:gd name="T5" fmla="*/ 2147483647 h 327"/>
                <a:gd name="T6" fmla="*/ 2147483647 w 282"/>
                <a:gd name="T7" fmla="*/ 2147483647 h 327"/>
                <a:gd name="T8" fmla="*/ 2147483647 w 282"/>
                <a:gd name="T9" fmla="*/ 2147483647 h 327"/>
                <a:gd name="T10" fmla="*/ 2147483647 w 282"/>
                <a:gd name="T11" fmla="*/ 2147483647 h 327"/>
                <a:gd name="T12" fmla="*/ 2147483647 w 282"/>
                <a:gd name="T13" fmla="*/ 2147483647 h 327"/>
                <a:gd name="T14" fmla="*/ 2147483647 w 282"/>
                <a:gd name="T15" fmla="*/ 2147483647 h 327"/>
                <a:gd name="T16" fmla="*/ 2147483647 w 282"/>
                <a:gd name="T17" fmla="*/ 2147483647 h 327"/>
                <a:gd name="T18" fmla="*/ 2147483647 w 282"/>
                <a:gd name="T19" fmla="*/ 2147483647 h 327"/>
                <a:gd name="T20" fmla="*/ 2147483647 w 282"/>
                <a:gd name="T21" fmla="*/ 2147483647 h 327"/>
                <a:gd name="T22" fmla="*/ 2147483647 w 282"/>
                <a:gd name="T23" fmla="*/ 2147483647 h 327"/>
                <a:gd name="T24" fmla="*/ 2147483647 w 282"/>
                <a:gd name="T25" fmla="*/ 2147483647 h 327"/>
                <a:gd name="T26" fmla="*/ 2147483647 w 282"/>
                <a:gd name="T27" fmla="*/ 2147483647 h 327"/>
                <a:gd name="T28" fmla="*/ 2147483647 w 282"/>
                <a:gd name="T29" fmla="*/ 2147483647 h 327"/>
                <a:gd name="T30" fmla="*/ 2147483647 w 282"/>
                <a:gd name="T31" fmla="*/ 2147483647 h 327"/>
                <a:gd name="T32" fmla="*/ 2147483647 w 282"/>
                <a:gd name="T33" fmla="*/ 2147483647 h 327"/>
                <a:gd name="T34" fmla="*/ 2147483647 w 282"/>
                <a:gd name="T35" fmla="*/ 2147483647 h 327"/>
                <a:gd name="T36" fmla="*/ 2147483647 w 282"/>
                <a:gd name="T37" fmla="*/ 2147483647 h 327"/>
                <a:gd name="T38" fmla="*/ 2147483647 w 282"/>
                <a:gd name="T39" fmla="*/ 0 h 327"/>
                <a:gd name="T40" fmla="*/ 0 w 282"/>
                <a:gd name="T41" fmla="*/ 2147483647 h 327"/>
                <a:gd name="T42" fmla="*/ 0 w 282"/>
                <a:gd name="T43" fmla="*/ 2147483647 h 327"/>
                <a:gd name="T44" fmla="*/ 2147483647 w 282"/>
                <a:gd name="T45" fmla="*/ 2147483647 h 327"/>
                <a:gd name="T46" fmla="*/ 2147483647 w 282"/>
                <a:gd name="T47" fmla="*/ 2147483647 h 327"/>
                <a:gd name="T48" fmla="*/ 2147483647 w 282"/>
                <a:gd name="T49" fmla="*/ 2147483647 h 327"/>
                <a:gd name="T50" fmla="*/ 2147483647 w 282"/>
                <a:gd name="T51" fmla="*/ 2147483647 h 327"/>
                <a:gd name="T52" fmla="*/ 2147483647 w 282"/>
                <a:gd name="T53" fmla="*/ 2147483647 h 327"/>
                <a:gd name="T54" fmla="*/ 2147483647 w 282"/>
                <a:gd name="T55" fmla="*/ 2147483647 h 327"/>
                <a:gd name="T56" fmla="*/ 2147483647 w 282"/>
                <a:gd name="T57" fmla="*/ 2147483647 h 327"/>
                <a:gd name="T58" fmla="*/ 2147483647 w 282"/>
                <a:gd name="T59" fmla="*/ 2147483647 h 327"/>
                <a:gd name="T60" fmla="*/ 2147483647 w 282"/>
                <a:gd name="T61" fmla="*/ 2147483647 h 327"/>
                <a:gd name="T62" fmla="*/ 2147483647 w 282"/>
                <a:gd name="T63" fmla="*/ 2147483647 h 327"/>
                <a:gd name="T64" fmla="*/ 2147483647 w 282"/>
                <a:gd name="T65" fmla="*/ 2147483647 h 327"/>
                <a:gd name="T66" fmla="*/ 2147483647 w 282"/>
                <a:gd name="T67" fmla="*/ 2147483647 h 327"/>
                <a:gd name="T68" fmla="*/ 2147483647 w 282"/>
                <a:gd name="T69" fmla="*/ 2147483647 h 327"/>
                <a:gd name="T70" fmla="*/ 2147483647 w 282"/>
                <a:gd name="T71" fmla="*/ 2147483647 h 327"/>
                <a:gd name="T72" fmla="*/ 2147483647 w 282"/>
                <a:gd name="T73" fmla="*/ 2147483647 h 327"/>
                <a:gd name="T74" fmla="*/ 2147483647 w 282"/>
                <a:gd name="T75" fmla="*/ 2147483647 h 327"/>
                <a:gd name="T76" fmla="*/ 2147483647 w 282"/>
                <a:gd name="T77" fmla="*/ 2147483647 h 327"/>
                <a:gd name="T78" fmla="*/ 2147483647 w 282"/>
                <a:gd name="T79" fmla="*/ 2147483647 h 327"/>
                <a:gd name="T80" fmla="*/ 2147483647 w 282"/>
                <a:gd name="T81" fmla="*/ 2147483647 h 327"/>
                <a:gd name="T82" fmla="*/ 2147483647 w 282"/>
                <a:gd name="T83" fmla="*/ 2147483647 h 327"/>
                <a:gd name="T84" fmla="*/ 2147483647 w 282"/>
                <a:gd name="T85" fmla="*/ 2147483647 h 327"/>
                <a:gd name="T86" fmla="*/ 2147483647 w 282"/>
                <a:gd name="T87" fmla="*/ 2147483647 h 327"/>
                <a:gd name="T88" fmla="*/ 2147483647 w 282"/>
                <a:gd name="T89" fmla="*/ 2147483647 h 327"/>
                <a:gd name="T90" fmla="*/ 2147483647 w 282"/>
                <a:gd name="T91" fmla="*/ 2147483647 h 327"/>
                <a:gd name="T92" fmla="*/ 2147483647 w 282"/>
                <a:gd name="T93" fmla="*/ 2147483647 h 327"/>
                <a:gd name="T94" fmla="*/ 2147483647 w 282"/>
                <a:gd name="T95" fmla="*/ 2147483647 h 327"/>
                <a:gd name="T96" fmla="*/ 2147483647 w 282"/>
                <a:gd name="T97" fmla="*/ 2147483647 h 327"/>
                <a:gd name="T98" fmla="*/ 2147483647 w 282"/>
                <a:gd name="T99" fmla="*/ 2147483647 h 327"/>
                <a:gd name="T100" fmla="*/ 2147483647 w 282"/>
                <a:gd name="T101" fmla="*/ 2147483647 h 327"/>
                <a:gd name="T102" fmla="*/ 2147483647 w 282"/>
                <a:gd name="T103" fmla="*/ 2147483647 h 327"/>
                <a:gd name="T104" fmla="*/ 2147483647 w 282"/>
                <a:gd name="T105" fmla="*/ 2147483647 h 327"/>
                <a:gd name="T106" fmla="*/ 2147483647 w 282"/>
                <a:gd name="T107" fmla="*/ 2147483647 h 327"/>
                <a:gd name="T108" fmla="*/ 2147483647 w 282"/>
                <a:gd name="T109" fmla="*/ 2147483647 h 327"/>
                <a:gd name="T110" fmla="*/ 2147483647 w 282"/>
                <a:gd name="T111" fmla="*/ 2147483647 h 327"/>
                <a:gd name="T112" fmla="*/ 2147483647 w 282"/>
                <a:gd name="T113" fmla="*/ 2147483647 h 327"/>
                <a:gd name="T114" fmla="*/ 2147483647 w 282"/>
                <a:gd name="T115" fmla="*/ 2147483647 h 3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2"/>
                <a:gd name="T175" fmla="*/ 0 h 327"/>
                <a:gd name="T176" fmla="*/ 282 w 282"/>
                <a:gd name="T177" fmla="*/ 327 h 3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2" h="327">
                  <a:moveTo>
                    <a:pt x="282" y="74"/>
                  </a:moveTo>
                  <a:lnTo>
                    <a:pt x="282" y="5"/>
                  </a:lnTo>
                  <a:lnTo>
                    <a:pt x="277" y="4"/>
                  </a:lnTo>
                  <a:lnTo>
                    <a:pt x="256" y="2"/>
                  </a:lnTo>
                  <a:lnTo>
                    <a:pt x="236" y="1"/>
                  </a:lnTo>
                  <a:lnTo>
                    <a:pt x="226" y="2"/>
                  </a:lnTo>
                  <a:lnTo>
                    <a:pt x="218" y="3"/>
                  </a:lnTo>
                  <a:lnTo>
                    <a:pt x="210" y="5"/>
                  </a:lnTo>
                  <a:lnTo>
                    <a:pt x="203" y="7"/>
                  </a:lnTo>
                  <a:lnTo>
                    <a:pt x="195" y="11"/>
                  </a:lnTo>
                  <a:lnTo>
                    <a:pt x="189" y="14"/>
                  </a:lnTo>
                  <a:lnTo>
                    <a:pt x="177" y="24"/>
                  </a:lnTo>
                  <a:lnTo>
                    <a:pt x="168" y="33"/>
                  </a:lnTo>
                  <a:lnTo>
                    <a:pt x="159" y="44"/>
                  </a:lnTo>
                  <a:lnTo>
                    <a:pt x="152" y="56"/>
                  </a:lnTo>
                  <a:lnTo>
                    <a:pt x="146" y="66"/>
                  </a:lnTo>
                  <a:lnTo>
                    <a:pt x="146" y="0"/>
                  </a:lnTo>
                  <a:lnTo>
                    <a:pt x="0" y="24"/>
                  </a:lnTo>
                  <a:lnTo>
                    <a:pt x="0" y="48"/>
                  </a:lnTo>
                  <a:lnTo>
                    <a:pt x="5" y="48"/>
                  </a:lnTo>
                  <a:lnTo>
                    <a:pt x="20" y="49"/>
                  </a:lnTo>
                  <a:lnTo>
                    <a:pt x="33" y="51"/>
                  </a:lnTo>
                  <a:lnTo>
                    <a:pt x="41" y="55"/>
                  </a:lnTo>
                  <a:lnTo>
                    <a:pt x="46" y="57"/>
                  </a:lnTo>
                  <a:lnTo>
                    <a:pt x="49" y="59"/>
                  </a:lnTo>
                  <a:lnTo>
                    <a:pt x="51" y="62"/>
                  </a:lnTo>
                  <a:lnTo>
                    <a:pt x="53" y="65"/>
                  </a:lnTo>
                  <a:lnTo>
                    <a:pt x="56" y="75"/>
                  </a:lnTo>
                  <a:lnTo>
                    <a:pt x="59" y="87"/>
                  </a:lnTo>
                  <a:lnTo>
                    <a:pt x="59" y="101"/>
                  </a:lnTo>
                  <a:lnTo>
                    <a:pt x="59" y="327"/>
                  </a:lnTo>
                  <a:lnTo>
                    <a:pt x="146" y="327"/>
                  </a:lnTo>
                  <a:lnTo>
                    <a:pt x="146" y="164"/>
                  </a:lnTo>
                  <a:lnTo>
                    <a:pt x="147" y="152"/>
                  </a:lnTo>
                  <a:lnTo>
                    <a:pt x="149" y="138"/>
                  </a:lnTo>
                  <a:lnTo>
                    <a:pt x="150" y="130"/>
                  </a:lnTo>
                  <a:lnTo>
                    <a:pt x="154" y="123"/>
                  </a:lnTo>
                  <a:lnTo>
                    <a:pt x="157" y="116"/>
                  </a:lnTo>
                  <a:lnTo>
                    <a:pt x="161" y="108"/>
                  </a:lnTo>
                  <a:lnTo>
                    <a:pt x="167" y="101"/>
                  </a:lnTo>
                  <a:lnTo>
                    <a:pt x="173" y="94"/>
                  </a:lnTo>
                  <a:lnTo>
                    <a:pt x="180" y="88"/>
                  </a:lnTo>
                  <a:lnTo>
                    <a:pt x="189" y="82"/>
                  </a:lnTo>
                  <a:lnTo>
                    <a:pt x="199" y="78"/>
                  </a:lnTo>
                  <a:lnTo>
                    <a:pt x="210" y="75"/>
                  </a:lnTo>
                  <a:lnTo>
                    <a:pt x="223" y="73"/>
                  </a:lnTo>
                  <a:lnTo>
                    <a:pt x="238" y="72"/>
                  </a:lnTo>
                  <a:lnTo>
                    <a:pt x="246" y="73"/>
                  </a:lnTo>
                  <a:lnTo>
                    <a:pt x="253" y="74"/>
                  </a:lnTo>
                  <a:lnTo>
                    <a:pt x="268" y="78"/>
                  </a:lnTo>
                  <a:lnTo>
                    <a:pt x="282" y="81"/>
                  </a:lnTo>
                  <a:lnTo>
                    <a:pt x="282" y="74"/>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09" name="Freeform 33"/>
            <p:cNvSpPr>
              <a:spLocks noEditPoints="1"/>
            </p:cNvSpPr>
            <p:nvPr/>
          </p:nvSpPr>
          <p:spPr bwMode="gray">
            <a:xfrm>
              <a:off x="7378700" y="949204"/>
              <a:ext cx="114300" cy="120650"/>
            </a:xfrm>
            <a:custGeom>
              <a:avLst/>
              <a:gdLst>
                <a:gd name="T0" fmla="*/ 2147483647 w 309"/>
                <a:gd name="T1" fmla="*/ 2147483647 h 334"/>
                <a:gd name="T2" fmla="*/ 2147483647 w 309"/>
                <a:gd name="T3" fmla="*/ 2147483647 h 334"/>
                <a:gd name="T4" fmla="*/ 2147483647 w 309"/>
                <a:gd name="T5" fmla="*/ 2147483647 h 334"/>
                <a:gd name="T6" fmla="*/ 2147483647 w 309"/>
                <a:gd name="T7" fmla="*/ 2147483647 h 334"/>
                <a:gd name="T8" fmla="*/ 2147483647 w 309"/>
                <a:gd name="T9" fmla="*/ 2147483647 h 334"/>
                <a:gd name="T10" fmla="*/ 2147483647 w 309"/>
                <a:gd name="T11" fmla="*/ 2147483647 h 334"/>
                <a:gd name="T12" fmla="*/ 2147483647 w 309"/>
                <a:gd name="T13" fmla="*/ 2147483647 h 334"/>
                <a:gd name="T14" fmla="*/ 2147483647 w 309"/>
                <a:gd name="T15" fmla="*/ 2147483647 h 334"/>
                <a:gd name="T16" fmla="*/ 2147483647 w 309"/>
                <a:gd name="T17" fmla="*/ 2147483647 h 334"/>
                <a:gd name="T18" fmla="*/ 2147483647 w 309"/>
                <a:gd name="T19" fmla="*/ 2147483647 h 334"/>
                <a:gd name="T20" fmla="*/ 2147483647 w 309"/>
                <a:gd name="T21" fmla="*/ 2147483647 h 334"/>
                <a:gd name="T22" fmla="*/ 2147483647 w 309"/>
                <a:gd name="T23" fmla="*/ 2147483647 h 334"/>
                <a:gd name="T24" fmla="*/ 2147483647 w 309"/>
                <a:gd name="T25" fmla="*/ 2147483647 h 334"/>
                <a:gd name="T26" fmla="*/ 2147483647 w 309"/>
                <a:gd name="T27" fmla="*/ 2147483647 h 334"/>
                <a:gd name="T28" fmla="*/ 2147483647 w 309"/>
                <a:gd name="T29" fmla="*/ 2147483647 h 334"/>
                <a:gd name="T30" fmla="*/ 2147483647 w 309"/>
                <a:gd name="T31" fmla="*/ 2147483647 h 334"/>
                <a:gd name="T32" fmla="*/ 2147483647 w 309"/>
                <a:gd name="T33" fmla="*/ 2147483647 h 334"/>
                <a:gd name="T34" fmla="*/ 2147483647 w 309"/>
                <a:gd name="T35" fmla="*/ 2147483647 h 334"/>
                <a:gd name="T36" fmla="*/ 2147483647 w 309"/>
                <a:gd name="T37" fmla="*/ 2147483647 h 334"/>
                <a:gd name="T38" fmla="*/ 2147483647 w 309"/>
                <a:gd name="T39" fmla="*/ 2147483647 h 334"/>
                <a:gd name="T40" fmla="*/ 2147483647 w 309"/>
                <a:gd name="T41" fmla="*/ 2147483647 h 334"/>
                <a:gd name="T42" fmla="*/ 2147483647 w 309"/>
                <a:gd name="T43" fmla="*/ 2147483647 h 334"/>
                <a:gd name="T44" fmla="*/ 2147483647 w 309"/>
                <a:gd name="T45" fmla="*/ 2147483647 h 334"/>
                <a:gd name="T46" fmla="*/ 2147483647 w 309"/>
                <a:gd name="T47" fmla="*/ 0 h 334"/>
                <a:gd name="T48" fmla="*/ 2147483647 w 309"/>
                <a:gd name="T49" fmla="*/ 2147483647 h 334"/>
                <a:gd name="T50" fmla="*/ 2147483647 w 309"/>
                <a:gd name="T51" fmla="*/ 2147483647 h 334"/>
                <a:gd name="T52" fmla="*/ 2147483647 w 309"/>
                <a:gd name="T53" fmla="*/ 2147483647 h 334"/>
                <a:gd name="T54" fmla="*/ 2147483647 w 309"/>
                <a:gd name="T55" fmla="*/ 2147483647 h 334"/>
                <a:gd name="T56" fmla="*/ 2147483647 w 309"/>
                <a:gd name="T57" fmla="*/ 2147483647 h 334"/>
                <a:gd name="T58" fmla="*/ 2147483647 w 309"/>
                <a:gd name="T59" fmla="*/ 2147483647 h 334"/>
                <a:gd name="T60" fmla="*/ 2147483647 w 309"/>
                <a:gd name="T61" fmla="*/ 2147483647 h 334"/>
                <a:gd name="T62" fmla="*/ 0 w 309"/>
                <a:gd name="T63" fmla="*/ 2147483647 h 334"/>
                <a:gd name="T64" fmla="*/ 2147483647 w 309"/>
                <a:gd name="T65" fmla="*/ 2147483647 h 334"/>
                <a:gd name="T66" fmla="*/ 2147483647 w 309"/>
                <a:gd name="T67" fmla="*/ 2147483647 h 334"/>
                <a:gd name="T68" fmla="*/ 2147483647 w 309"/>
                <a:gd name="T69" fmla="*/ 2147483647 h 334"/>
                <a:gd name="T70" fmla="*/ 2147483647 w 309"/>
                <a:gd name="T71" fmla="*/ 2147483647 h 334"/>
                <a:gd name="T72" fmla="*/ 2147483647 w 309"/>
                <a:gd name="T73" fmla="*/ 2147483647 h 334"/>
                <a:gd name="T74" fmla="*/ 2147483647 w 309"/>
                <a:gd name="T75" fmla="*/ 2147483647 h 334"/>
                <a:gd name="T76" fmla="*/ 2147483647 w 309"/>
                <a:gd name="T77" fmla="*/ 2147483647 h 334"/>
                <a:gd name="T78" fmla="*/ 2147483647 w 309"/>
                <a:gd name="T79" fmla="*/ 2147483647 h 334"/>
                <a:gd name="T80" fmla="*/ 2147483647 w 309"/>
                <a:gd name="T81" fmla="*/ 2147483647 h 334"/>
                <a:gd name="T82" fmla="*/ 2147483647 w 309"/>
                <a:gd name="T83" fmla="*/ 2147483647 h 334"/>
                <a:gd name="T84" fmla="*/ 2147483647 w 309"/>
                <a:gd name="T85" fmla="*/ 2147483647 h 334"/>
                <a:gd name="T86" fmla="*/ 2147483647 w 309"/>
                <a:gd name="T87" fmla="*/ 2147483647 h 334"/>
                <a:gd name="T88" fmla="*/ 2147483647 w 309"/>
                <a:gd name="T89" fmla="*/ 2147483647 h 334"/>
                <a:gd name="T90" fmla="*/ 2147483647 w 309"/>
                <a:gd name="T91" fmla="*/ 2147483647 h 334"/>
                <a:gd name="T92" fmla="*/ 2147483647 w 309"/>
                <a:gd name="T93" fmla="*/ 2147483647 h 334"/>
                <a:gd name="T94" fmla="*/ 2147483647 w 309"/>
                <a:gd name="T95" fmla="*/ 2147483647 h 334"/>
                <a:gd name="T96" fmla="*/ 2147483647 w 309"/>
                <a:gd name="T97" fmla="*/ 2147483647 h 334"/>
                <a:gd name="T98" fmla="*/ 2147483647 w 309"/>
                <a:gd name="T99" fmla="*/ 2147483647 h 334"/>
                <a:gd name="T100" fmla="*/ 2147483647 w 309"/>
                <a:gd name="T101" fmla="*/ 2147483647 h 334"/>
                <a:gd name="T102" fmla="*/ 2147483647 w 309"/>
                <a:gd name="T103" fmla="*/ 2147483647 h 334"/>
                <a:gd name="T104" fmla="*/ 2147483647 w 309"/>
                <a:gd name="T105" fmla="*/ 2147483647 h 334"/>
                <a:gd name="T106" fmla="*/ 2147483647 w 309"/>
                <a:gd name="T107" fmla="*/ 2147483647 h 334"/>
                <a:gd name="T108" fmla="*/ 2147483647 w 309"/>
                <a:gd name="T109" fmla="*/ 2147483647 h 334"/>
                <a:gd name="T110" fmla="*/ 2147483647 w 309"/>
                <a:gd name="T111" fmla="*/ 2147483647 h 334"/>
                <a:gd name="T112" fmla="*/ 2147483647 w 309"/>
                <a:gd name="T113" fmla="*/ 2147483647 h 334"/>
                <a:gd name="T114" fmla="*/ 2147483647 w 309"/>
                <a:gd name="T115" fmla="*/ 2147483647 h 3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9"/>
                <a:gd name="T175" fmla="*/ 0 h 334"/>
                <a:gd name="T176" fmla="*/ 309 w 309"/>
                <a:gd name="T177" fmla="*/ 334 h 3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9" h="334">
                  <a:moveTo>
                    <a:pt x="162" y="35"/>
                  </a:moveTo>
                  <a:lnTo>
                    <a:pt x="162" y="35"/>
                  </a:lnTo>
                  <a:lnTo>
                    <a:pt x="170" y="35"/>
                  </a:lnTo>
                  <a:lnTo>
                    <a:pt x="178" y="36"/>
                  </a:lnTo>
                  <a:lnTo>
                    <a:pt x="184" y="39"/>
                  </a:lnTo>
                  <a:lnTo>
                    <a:pt x="191" y="41"/>
                  </a:lnTo>
                  <a:lnTo>
                    <a:pt x="196" y="44"/>
                  </a:lnTo>
                  <a:lnTo>
                    <a:pt x="201" y="47"/>
                  </a:lnTo>
                  <a:lnTo>
                    <a:pt x="206" y="51"/>
                  </a:lnTo>
                  <a:lnTo>
                    <a:pt x="209" y="56"/>
                  </a:lnTo>
                  <a:lnTo>
                    <a:pt x="214" y="66"/>
                  </a:lnTo>
                  <a:lnTo>
                    <a:pt x="218" y="77"/>
                  </a:lnTo>
                  <a:lnTo>
                    <a:pt x="220" y="88"/>
                  </a:lnTo>
                  <a:lnTo>
                    <a:pt x="222" y="100"/>
                  </a:lnTo>
                  <a:lnTo>
                    <a:pt x="95" y="100"/>
                  </a:lnTo>
                  <a:lnTo>
                    <a:pt x="98" y="91"/>
                  </a:lnTo>
                  <a:lnTo>
                    <a:pt x="100" y="80"/>
                  </a:lnTo>
                  <a:lnTo>
                    <a:pt x="105" y="70"/>
                  </a:lnTo>
                  <a:lnTo>
                    <a:pt x="111" y="59"/>
                  </a:lnTo>
                  <a:lnTo>
                    <a:pt x="115" y="55"/>
                  </a:lnTo>
                  <a:lnTo>
                    <a:pt x="120" y="49"/>
                  </a:lnTo>
                  <a:lnTo>
                    <a:pt x="125" y="46"/>
                  </a:lnTo>
                  <a:lnTo>
                    <a:pt x="131" y="42"/>
                  </a:lnTo>
                  <a:lnTo>
                    <a:pt x="137" y="40"/>
                  </a:lnTo>
                  <a:lnTo>
                    <a:pt x="145" y="38"/>
                  </a:lnTo>
                  <a:lnTo>
                    <a:pt x="152" y="35"/>
                  </a:lnTo>
                  <a:lnTo>
                    <a:pt x="162" y="35"/>
                  </a:lnTo>
                  <a:close/>
                  <a:moveTo>
                    <a:pt x="309" y="133"/>
                  </a:moveTo>
                  <a:lnTo>
                    <a:pt x="309" y="133"/>
                  </a:lnTo>
                  <a:lnTo>
                    <a:pt x="309" y="117"/>
                  </a:lnTo>
                  <a:lnTo>
                    <a:pt x="307" y="102"/>
                  </a:lnTo>
                  <a:lnTo>
                    <a:pt x="305" y="88"/>
                  </a:lnTo>
                  <a:lnTo>
                    <a:pt x="301" y="75"/>
                  </a:lnTo>
                  <a:lnTo>
                    <a:pt x="295" y="63"/>
                  </a:lnTo>
                  <a:lnTo>
                    <a:pt x="289" y="52"/>
                  </a:lnTo>
                  <a:lnTo>
                    <a:pt x="281" y="43"/>
                  </a:lnTo>
                  <a:lnTo>
                    <a:pt x="273" y="33"/>
                  </a:lnTo>
                  <a:lnTo>
                    <a:pt x="263" y="26"/>
                  </a:lnTo>
                  <a:lnTo>
                    <a:pt x="253" y="19"/>
                  </a:lnTo>
                  <a:lnTo>
                    <a:pt x="241" y="13"/>
                  </a:lnTo>
                  <a:lnTo>
                    <a:pt x="228" y="9"/>
                  </a:lnTo>
                  <a:lnTo>
                    <a:pt x="214" y="5"/>
                  </a:lnTo>
                  <a:lnTo>
                    <a:pt x="198" y="2"/>
                  </a:lnTo>
                  <a:lnTo>
                    <a:pt x="182" y="1"/>
                  </a:lnTo>
                  <a:lnTo>
                    <a:pt x="165" y="0"/>
                  </a:lnTo>
                  <a:lnTo>
                    <a:pt x="145" y="1"/>
                  </a:lnTo>
                  <a:lnTo>
                    <a:pt x="126" y="3"/>
                  </a:lnTo>
                  <a:lnTo>
                    <a:pt x="109" y="5"/>
                  </a:lnTo>
                  <a:lnTo>
                    <a:pt x="93" y="10"/>
                  </a:lnTo>
                  <a:lnTo>
                    <a:pt x="78" y="16"/>
                  </a:lnTo>
                  <a:lnTo>
                    <a:pt x="64" y="23"/>
                  </a:lnTo>
                  <a:lnTo>
                    <a:pt x="53" y="30"/>
                  </a:lnTo>
                  <a:lnTo>
                    <a:pt x="42" y="40"/>
                  </a:lnTo>
                  <a:lnTo>
                    <a:pt x="32" y="50"/>
                  </a:lnTo>
                  <a:lnTo>
                    <a:pt x="24" y="61"/>
                  </a:lnTo>
                  <a:lnTo>
                    <a:pt x="16" y="74"/>
                  </a:lnTo>
                  <a:lnTo>
                    <a:pt x="11" y="88"/>
                  </a:lnTo>
                  <a:lnTo>
                    <a:pt x="6" y="104"/>
                  </a:lnTo>
                  <a:lnTo>
                    <a:pt x="2" y="120"/>
                  </a:lnTo>
                  <a:lnTo>
                    <a:pt x="1" y="137"/>
                  </a:lnTo>
                  <a:lnTo>
                    <a:pt x="0" y="156"/>
                  </a:lnTo>
                  <a:lnTo>
                    <a:pt x="1" y="177"/>
                  </a:lnTo>
                  <a:lnTo>
                    <a:pt x="4" y="196"/>
                  </a:lnTo>
                  <a:lnTo>
                    <a:pt x="8" y="214"/>
                  </a:lnTo>
                  <a:lnTo>
                    <a:pt x="13" y="231"/>
                  </a:lnTo>
                  <a:lnTo>
                    <a:pt x="21" y="247"/>
                  </a:lnTo>
                  <a:lnTo>
                    <a:pt x="29" y="261"/>
                  </a:lnTo>
                  <a:lnTo>
                    <a:pt x="39" y="275"/>
                  </a:lnTo>
                  <a:lnTo>
                    <a:pt x="51" y="287"/>
                  </a:lnTo>
                  <a:lnTo>
                    <a:pt x="63" y="297"/>
                  </a:lnTo>
                  <a:lnTo>
                    <a:pt x="78" y="307"/>
                  </a:lnTo>
                  <a:lnTo>
                    <a:pt x="93" y="316"/>
                  </a:lnTo>
                  <a:lnTo>
                    <a:pt x="110" y="322"/>
                  </a:lnTo>
                  <a:lnTo>
                    <a:pt x="129" y="327"/>
                  </a:lnTo>
                  <a:lnTo>
                    <a:pt x="148" y="331"/>
                  </a:lnTo>
                  <a:lnTo>
                    <a:pt x="169" y="333"/>
                  </a:lnTo>
                  <a:lnTo>
                    <a:pt x="191" y="334"/>
                  </a:lnTo>
                  <a:lnTo>
                    <a:pt x="210" y="334"/>
                  </a:lnTo>
                  <a:lnTo>
                    <a:pt x="227" y="332"/>
                  </a:lnTo>
                  <a:lnTo>
                    <a:pt x="243" y="329"/>
                  </a:lnTo>
                  <a:lnTo>
                    <a:pt x="258" y="327"/>
                  </a:lnTo>
                  <a:lnTo>
                    <a:pt x="282" y="321"/>
                  </a:lnTo>
                  <a:lnTo>
                    <a:pt x="297" y="316"/>
                  </a:lnTo>
                  <a:lnTo>
                    <a:pt x="303" y="314"/>
                  </a:lnTo>
                  <a:lnTo>
                    <a:pt x="303" y="272"/>
                  </a:lnTo>
                  <a:lnTo>
                    <a:pt x="294" y="275"/>
                  </a:lnTo>
                  <a:lnTo>
                    <a:pt x="281" y="279"/>
                  </a:lnTo>
                  <a:lnTo>
                    <a:pt x="265" y="282"/>
                  </a:lnTo>
                  <a:lnTo>
                    <a:pt x="246" y="285"/>
                  </a:lnTo>
                  <a:lnTo>
                    <a:pt x="226" y="286"/>
                  </a:lnTo>
                  <a:lnTo>
                    <a:pt x="209" y="285"/>
                  </a:lnTo>
                  <a:lnTo>
                    <a:pt x="194" y="282"/>
                  </a:lnTo>
                  <a:lnTo>
                    <a:pt x="180" y="278"/>
                  </a:lnTo>
                  <a:lnTo>
                    <a:pt x="166" y="273"/>
                  </a:lnTo>
                  <a:lnTo>
                    <a:pt x="154" y="265"/>
                  </a:lnTo>
                  <a:lnTo>
                    <a:pt x="145" y="258"/>
                  </a:lnTo>
                  <a:lnTo>
                    <a:pt x="135" y="248"/>
                  </a:lnTo>
                  <a:lnTo>
                    <a:pt x="126" y="239"/>
                  </a:lnTo>
                  <a:lnTo>
                    <a:pt x="119" y="228"/>
                  </a:lnTo>
                  <a:lnTo>
                    <a:pt x="114" y="216"/>
                  </a:lnTo>
                  <a:lnTo>
                    <a:pt x="108" y="203"/>
                  </a:lnTo>
                  <a:lnTo>
                    <a:pt x="104" y="192"/>
                  </a:lnTo>
                  <a:lnTo>
                    <a:pt x="101" y="178"/>
                  </a:lnTo>
                  <a:lnTo>
                    <a:pt x="98" y="165"/>
                  </a:lnTo>
                  <a:lnTo>
                    <a:pt x="97" y="152"/>
                  </a:lnTo>
                  <a:lnTo>
                    <a:pt x="95" y="139"/>
                  </a:lnTo>
                  <a:lnTo>
                    <a:pt x="309" y="139"/>
                  </a:lnTo>
                  <a:lnTo>
                    <a:pt x="309" y="133"/>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10" name="Freeform 36"/>
            <p:cNvSpPr>
              <a:spLocks/>
            </p:cNvSpPr>
            <p:nvPr/>
          </p:nvSpPr>
          <p:spPr bwMode="gray">
            <a:xfrm>
              <a:off x="7686675" y="893641"/>
              <a:ext cx="133350" cy="174625"/>
            </a:xfrm>
            <a:custGeom>
              <a:avLst/>
              <a:gdLst>
                <a:gd name="T0" fmla="*/ 2147483647 w 365"/>
                <a:gd name="T1" fmla="*/ 2147483647 h 475"/>
                <a:gd name="T2" fmla="*/ 2147483647 w 365"/>
                <a:gd name="T3" fmla="*/ 2147483647 h 475"/>
                <a:gd name="T4" fmla="*/ 2147483647 w 365"/>
                <a:gd name="T5" fmla="*/ 2147483647 h 475"/>
                <a:gd name="T6" fmla="*/ 2147483647 w 365"/>
                <a:gd name="T7" fmla="*/ 2147483647 h 475"/>
                <a:gd name="T8" fmla="*/ 2147483647 w 365"/>
                <a:gd name="T9" fmla="*/ 2147483647 h 475"/>
                <a:gd name="T10" fmla="*/ 2147483647 w 365"/>
                <a:gd name="T11" fmla="*/ 2147483647 h 475"/>
                <a:gd name="T12" fmla="*/ 2147483647 w 365"/>
                <a:gd name="T13" fmla="*/ 2147483647 h 475"/>
                <a:gd name="T14" fmla="*/ 2147483647 w 365"/>
                <a:gd name="T15" fmla="*/ 0 h 475"/>
                <a:gd name="T16" fmla="*/ 0 w 365"/>
                <a:gd name="T17" fmla="*/ 2147483647 h 475"/>
                <a:gd name="T18" fmla="*/ 2147483647 w 365"/>
                <a:gd name="T19" fmla="*/ 2147483647 h 475"/>
                <a:gd name="T20" fmla="*/ 2147483647 w 365"/>
                <a:gd name="T21" fmla="*/ 2147483647 h 475"/>
                <a:gd name="T22" fmla="*/ 2147483647 w 365"/>
                <a:gd name="T23" fmla="*/ 2147483647 h 475"/>
                <a:gd name="T24" fmla="*/ 2147483647 w 365"/>
                <a:gd name="T25" fmla="*/ 2147483647 h 475"/>
                <a:gd name="T26" fmla="*/ 2147483647 w 365"/>
                <a:gd name="T27" fmla="*/ 2147483647 h 475"/>
                <a:gd name="T28" fmla="*/ 2147483647 w 365"/>
                <a:gd name="T29" fmla="*/ 2147483647 h 475"/>
                <a:gd name="T30" fmla="*/ 2147483647 w 365"/>
                <a:gd name="T31" fmla="*/ 2147483647 h 475"/>
                <a:gd name="T32" fmla="*/ 2147483647 w 365"/>
                <a:gd name="T33" fmla="*/ 2147483647 h 475"/>
                <a:gd name="T34" fmla="*/ 2147483647 w 365"/>
                <a:gd name="T35" fmla="*/ 2147483647 h 475"/>
                <a:gd name="T36" fmla="*/ 2147483647 w 365"/>
                <a:gd name="T37" fmla="*/ 2147483647 h 475"/>
                <a:gd name="T38" fmla="*/ 2147483647 w 365"/>
                <a:gd name="T39" fmla="*/ 2147483647 h 475"/>
                <a:gd name="T40" fmla="*/ 2147483647 w 365"/>
                <a:gd name="T41" fmla="*/ 2147483647 h 475"/>
                <a:gd name="T42" fmla="*/ 2147483647 w 365"/>
                <a:gd name="T43" fmla="*/ 2147483647 h 475"/>
                <a:gd name="T44" fmla="*/ 2147483647 w 365"/>
                <a:gd name="T45" fmla="*/ 2147483647 h 475"/>
                <a:gd name="T46" fmla="*/ 2147483647 w 365"/>
                <a:gd name="T47" fmla="*/ 2147483647 h 475"/>
                <a:gd name="T48" fmla="*/ 2147483647 w 365"/>
                <a:gd name="T49" fmla="*/ 2147483647 h 475"/>
                <a:gd name="T50" fmla="*/ 2147483647 w 365"/>
                <a:gd name="T51" fmla="*/ 2147483647 h 475"/>
                <a:gd name="T52" fmla="*/ 2147483647 w 365"/>
                <a:gd name="T53" fmla="*/ 2147483647 h 475"/>
                <a:gd name="T54" fmla="*/ 2147483647 w 365"/>
                <a:gd name="T55" fmla="*/ 2147483647 h 475"/>
                <a:gd name="T56" fmla="*/ 2147483647 w 365"/>
                <a:gd name="T57" fmla="*/ 2147483647 h 475"/>
                <a:gd name="T58" fmla="*/ 2147483647 w 365"/>
                <a:gd name="T59" fmla="*/ 2147483647 h 475"/>
                <a:gd name="T60" fmla="*/ 2147483647 w 365"/>
                <a:gd name="T61" fmla="*/ 2147483647 h 475"/>
                <a:gd name="T62" fmla="*/ 2147483647 w 365"/>
                <a:gd name="T63" fmla="*/ 2147483647 h 475"/>
                <a:gd name="T64" fmla="*/ 2147483647 w 365"/>
                <a:gd name="T65" fmla="*/ 2147483647 h 475"/>
                <a:gd name="T66" fmla="*/ 2147483647 w 365"/>
                <a:gd name="T67" fmla="*/ 2147483647 h 475"/>
                <a:gd name="T68" fmla="*/ 2147483647 w 365"/>
                <a:gd name="T69" fmla="*/ 2147483647 h 475"/>
                <a:gd name="T70" fmla="*/ 2147483647 w 365"/>
                <a:gd name="T71" fmla="*/ 2147483647 h 475"/>
                <a:gd name="T72" fmla="*/ 2147483647 w 365"/>
                <a:gd name="T73" fmla="*/ 2147483647 h 475"/>
                <a:gd name="T74" fmla="*/ 2147483647 w 365"/>
                <a:gd name="T75" fmla="*/ 2147483647 h 475"/>
                <a:gd name="T76" fmla="*/ 2147483647 w 365"/>
                <a:gd name="T77" fmla="*/ 2147483647 h 475"/>
                <a:gd name="T78" fmla="*/ 2147483647 w 365"/>
                <a:gd name="T79" fmla="*/ 2147483647 h 475"/>
                <a:gd name="T80" fmla="*/ 2147483647 w 365"/>
                <a:gd name="T81" fmla="*/ 2147483647 h 4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5"/>
                <a:gd name="T124" fmla="*/ 0 h 475"/>
                <a:gd name="T125" fmla="*/ 365 w 365"/>
                <a:gd name="T126" fmla="*/ 475 h 4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5" h="475">
                  <a:moveTo>
                    <a:pt x="266" y="149"/>
                  </a:moveTo>
                  <a:lnTo>
                    <a:pt x="266" y="149"/>
                  </a:lnTo>
                  <a:lnTo>
                    <a:pt x="255" y="150"/>
                  </a:lnTo>
                  <a:lnTo>
                    <a:pt x="244" y="151"/>
                  </a:lnTo>
                  <a:lnTo>
                    <a:pt x="233" y="153"/>
                  </a:lnTo>
                  <a:lnTo>
                    <a:pt x="224" y="157"/>
                  </a:lnTo>
                  <a:lnTo>
                    <a:pt x="214" y="160"/>
                  </a:lnTo>
                  <a:lnTo>
                    <a:pt x="206" y="164"/>
                  </a:lnTo>
                  <a:lnTo>
                    <a:pt x="197" y="168"/>
                  </a:lnTo>
                  <a:lnTo>
                    <a:pt x="189" y="174"/>
                  </a:lnTo>
                  <a:lnTo>
                    <a:pt x="176" y="184"/>
                  </a:lnTo>
                  <a:lnTo>
                    <a:pt x="164" y="196"/>
                  </a:lnTo>
                  <a:lnTo>
                    <a:pt x="154" y="208"/>
                  </a:lnTo>
                  <a:lnTo>
                    <a:pt x="147" y="220"/>
                  </a:lnTo>
                  <a:lnTo>
                    <a:pt x="147" y="0"/>
                  </a:lnTo>
                  <a:lnTo>
                    <a:pt x="139" y="2"/>
                  </a:lnTo>
                  <a:lnTo>
                    <a:pt x="0" y="19"/>
                  </a:lnTo>
                  <a:lnTo>
                    <a:pt x="0" y="43"/>
                  </a:lnTo>
                  <a:lnTo>
                    <a:pt x="7" y="43"/>
                  </a:lnTo>
                  <a:lnTo>
                    <a:pt x="21" y="45"/>
                  </a:lnTo>
                  <a:lnTo>
                    <a:pt x="32" y="47"/>
                  </a:lnTo>
                  <a:lnTo>
                    <a:pt x="42" y="51"/>
                  </a:lnTo>
                  <a:lnTo>
                    <a:pt x="45" y="53"/>
                  </a:lnTo>
                  <a:lnTo>
                    <a:pt x="48" y="55"/>
                  </a:lnTo>
                  <a:lnTo>
                    <a:pt x="52" y="58"/>
                  </a:lnTo>
                  <a:lnTo>
                    <a:pt x="54" y="62"/>
                  </a:lnTo>
                  <a:lnTo>
                    <a:pt x="57" y="71"/>
                  </a:lnTo>
                  <a:lnTo>
                    <a:pt x="58" y="83"/>
                  </a:lnTo>
                  <a:lnTo>
                    <a:pt x="59" y="98"/>
                  </a:lnTo>
                  <a:lnTo>
                    <a:pt x="59" y="475"/>
                  </a:lnTo>
                  <a:lnTo>
                    <a:pt x="147" y="475"/>
                  </a:lnTo>
                  <a:lnTo>
                    <a:pt x="147" y="313"/>
                  </a:lnTo>
                  <a:lnTo>
                    <a:pt x="147" y="302"/>
                  </a:lnTo>
                  <a:lnTo>
                    <a:pt x="149" y="291"/>
                  </a:lnTo>
                  <a:lnTo>
                    <a:pt x="151" y="281"/>
                  </a:lnTo>
                  <a:lnTo>
                    <a:pt x="154" y="271"/>
                  </a:lnTo>
                  <a:lnTo>
                    <a:pt x="158" y="261"/>
                  </a:lnTo>
                  <a:lnTo>
                    <a:pt x="163" y="253"/>
                  </a:lnTo>
                  <a:lnTo>
                    <a:pt x="168" y="244"/>
                  </a:lnTo>
                  <a:lnTo>
                    <a:pt x="173" y="237"/>
                  </a:lnTo>
                  <a:lnTo>
                    <a:pt x="180" y="230"/>
                  </a:lnTo>
                  <a:lnTo>
                    <a:pt x="186" y="224"/>
                  </a:lnTo>
                  <a:lnTo>
                    <a:pt x="193" y="220"/>
                  </a:lnTo>
                  <a:lnTo>
                    <a:pt x="200" y="214"/>
                  </a:lnTo>
                  <a:lnTo>
                    <a:pt x="208" y="211"/>
                  </a:lnTo>
                  <a:lnTo>
                    <a:pt x="214" y="209"/>
                  </a:lnTo>
                  <a:lnTo>
                    <a:pt x="222" y="207"/>
                  </a:lnTo>
                  <a:lnTo>
                    <a:pt x="229" y="207"/>
                  </a:lnTo>
                  <a:lnTo>
                    <a:pt x="238" y="207"/>
                  </a:lnTo>
                  <a:lnTo>
                    <a:pt x="245" y="208"/>
                  </a:lnTo>
                  <a:lnTo>
                    <a:pt x="251" y="210"/>
                  </a:lnTo>
                  <a:lnTo>
                    <a:pt x="257" y="213"/>
                  </a:lnTo>
                  <a:lnTo>
                    <a:pt x="262" y="216"/>
                  </a:lnTo>
                  <a:lnTo>
                    <a:pt x="265" y="220"/>
                  </a:lnTo>
                  <a:lnTo>
                    <a:pt x="269" y="224"/>
                  </a:lnTo>
                  <a:lnTo>
                    <a:pt x="272" y="229"/>
                  </a:lnTo>
                  <a:lnTo>
                    <a:pt x="275" y="240"/>
                  </a:lnTo>
                  <a:lnTo>
                    <a:pt x="277" y="251"/>
                  </a:lnTo>
                  <a:lnTo>
                    <a:pt x="277" y="264"/>
                  </a:lnTo>
                  <a:lnTo>
                    <a:pt x="277" y="275"/>
                  </a:lnTo>
                  <a:lnTo>
                    <a:pt x="277" y="475"/>
                  </a:lnTo>
                  <a:lnTo>
                    <a:pt x="365" y="475"/>
                  </a:lnTo>
                  <a:lnTo>
                    <a:pt x="365" y="266"/>
                  </a:lnTo>
                  <a:lnTo>
                    <a:pt x="365" y="251"/>
                  </a:lnTo>
                  <a:lnTo>
                    <a:pt x="364" y="232"/>
                  </a:lnTo>
                  <a:lnTo>
                    <a:pt x="363" y="223"/>
                  </a:lnTo>
                  <a:lnTo>
                    <a:pt x="360" y="213"/>
                  </a:lnTo>
                  <a:lnTo>
                    <a:pt x="357" y="204"/>
                  </a:lnTo>
                  <a:lnTo>
                    <a:pt x="353" y="194"/>
                  </a:lnTo>
                  <a:lnTo>
                    <a:pt x="348" y="185"/>
                  </a:lnTo>
                  <a:lnTo>
                    <a:pt x="341" y="177"/>
                  </a:lnTo>
                  <a:lnTo>
                    <a:pt x="333" y="169"/>
                  </a:lnTo>
                  <a:lnTo>
                    <a:pt x="323" y="163"/>
                  </a:lnTo>
                  <a:lnTo>
                    <a:pt x="312" y="158"/>
                  </a:lnTo>
                  <a:lnTo>
                    <a:pt x="300" y="153"/>
                  </a:lnTo>
                  <a:lnTo>
                    <a:pt x="284" y="150"/>
                  </a:lnTo>
                  <a:lnTo>
                    <a:pt x="266" y="149"/>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11" name="Freeform 38"/>
            <p:cNvSpPr>
              <a:spLocks noEditPoints="1"/>
            </p:cNvSpPr>
            <p:nvPr/>
          </p:nvSpPr>
          <p:spPr bwMode="gray">
            <a:xfrm>
              <a:off x="7850188" y="949204"/>
              <a:ext cx="114300" cy="120650"/>
            </a:xfrm>
            <a:custGeom>
              <a:avLst/>
              <a:gdLst>
                <a:gd name="T0" fmla="*/ 2147483647 w 310"/>
                <a:gd name="T1" fmla="*/ 2147483647 h 334"/>
                <a:gd name="T2" fmla="*/ 2147483647 w 310"/>
                <a:gd name="T3" fmla="*/ 2147483647 h 334"/>
                <a:gd name="T4" fmla="*/ 2147483647 w 310"/>
                <a:gd name="T5" fmla="*/ 2147483647 h 334"/>
                <a:gd name="T6" fmla="*/ 2147483647 w 310"/>
                <a:gd name="T7" fmla="*/ 2147483647 h 334"/>
                <a:gd name="T8" fmla="*/ 2147483647 w 310"/>
                <a:gd name="T9" fmla="*/ 2147483647 h 334"/>
                <a:gd name="T10" fmla="*/ 2147483647 w 310"/>
                <a:gd name="T11" fmla="*/ 2147483647 h 334"/>
                <a:gd name="T12" fmla="*/ 2147483647 w 310"/>
                <a:gd name="T13" fmla="*/ 2147483647 h 334"/>
                <a:gd name="T14" fmla="*/ 2147483647 w 310"/>
                <a:gd name="T15" fmla="*/ 2147483647 h 334"/>
                <a:gd name="T16" fmla="*/ 2147483647 w 310"/>
                <a:gd name="T17" fmla="*/ 2147483647 h 334"/>
                <a:gd name="T18" fmla="*/ 2147483647 w 310"/>
                <a:gd name="T19" fmla="*/ 2147483647 h 334"/>
                <a:gd name="T20" fmla="*/ 2147483647 w 310"/>
                <a:gd name="T21" fmla="*/ 2147483647 h 334"/>
                <a:gd name="T22" fmla="*/ 2147483647 w 310"/>
                <a:gd name="T23" fmla="*/ 2147483647 h 334"/>
                <a:gd name="T24" fmla="*/ 2147483647 w 310"/>
                <a:gd name="T25" fmla="*/ 2147483647 h 334"/>
                <a:gd name="T26" fmla="*/ 2147483647 w 310"/>
                <a:gd name="T27" fmla="*/ 2147483647 h 334"/>
                <a:gd name="T28" fmla="*/ 2147483647 w 310"/>
                <a:gd name="T29" fmla="*/ 2147483647 h 334"/>
                <a:gd name="T30" fmla="*/ 2147483647 w 310"/>
                <a:gd name="T31" fmla="*/ 2147483647 h 334"/>
                <a:gd name="T32" fmla="*/ 2147483647 w 310"/>
                <a:gd name="T33" fmla="*/ 2147483647 h 334"/>
                <a:gd name="T34" fmla="*/ 2147483647 w 310"/>
                <a:gd name="T35" fmla="*/ 2147483647 h 334"/>
                <a:gd name="T36" fmla="*/ 2147483647 w 310"/>
                <a:gd name="T37" fmla="*/ 2147483647 h 334"/>
                <a:gd name="T38" fmla="*/ 2147483647 w 310"/>
                <a:gd name="T39" fmla="*/ 2147483647 h 334"/>
                <a:gd name="T40" fmla="*/ 2147483647 w 310"/>
                <a:gd name="T41" fmla="*/ 2147483647 h 334"/>
                <a:gd name="T42" fmla="*/ 2147483647 w 310"/>
                <a:gd name="T43" fmla="*/ 2147483647 h 334"/>
                <a:gd name="T44" fmla="*/ 2147483647 w 310"/>
                <a:gd name="T45" fmla="*/ 2147483647 h 334"/>
                <a:gd name="T46" fmla="*/ 2147483647 w 310"/>
                <a:gd name="T47" fmla="*/ 0 h 334"/>
                <a:gd name="T48" fmla="*/ 2147483647 w 310"/>
                <a:gd name="T49" fmla="*/ 2147483647 h 334"/>
                <a:gd name="T50" fmla="*/ 2147483647 w 310"/>
                <a:gd name="T51" fmla="*/ 2147483647 h 334"/>
                <a:gd name="T52" fmla="*/ 2147483647 w 310"/>
                <a:gd name="T53" fmla="*/ 2147483647 h 334"/>
                <a:gd name="T54" fmla="*/ 2147483647 w 310"/>
                <a:gd name="T55" fmla="*/ 2147483647 h 334"/>
                <a:gd name="T56" fmla="*/ 2147483647 w 310"/>
                <a:gd name="T57" fmla="*/ 2147483647 h 334"/>
                <a:gd name="T58" fmla="*/ 2147483647 w 310"/>
                <a:gd name="T59" fmla="*/ 2147483647 h 334"/>
                <a:gd name="T60" fmla="*/ 2147483647 w 310"/>
                <a:gd name="T61" fmla="*/ 2147483647 h 334"/>
                <a:gd name="T62" fmla="*/ 0 w 310"/>
                <a:gd name="T63" fmla="*/ 2147483647 h 334"/>
                <a:gd name="T64" fmla="*/ 2147483647 w 310"/>
                <a:gd name="T65" fmla="*/ 2147483647 h 334"/>
                <a:gd name="T66" fmla="*/ 2147483647 w 310"/>
                <a:gd name="T67" fmla="*/ 2147483647 h 334"/>
                <a:gd name="T68" fmla="*/ 2147483647 w 310"/>
                <a:gd name="T69" fmla="*/ 2147483647 h 334"/>
                <a:gd name="T70" fmla="*/ 2147483647 w 310"/>
                <a:gd name="T71" fmla="*/ 2147483647 h 334"/>
                <a:gd name="T72" fmla="*/ 2147483647 w 310"/>
                <a:gd name="T73" fmla="*/ 2147483647 h 334"/>
                <a:gd name="T74" fmla="*/ 2147483647 w 310"/>
                <a:gd name="T75" fmla="*/ 2147483647 h 334"/>
                <a:gd name="T76" fmla="*/ 2147483647 w 310"/>
                <a:gd name="T77" fmla="*/ 2147483647 h 334"/>
                <a:gd name="T78" fmla="*/ 2147483647 w 310"/>
                <a:gd name="T79" fmla="*/ 2147483647 h 334"/>
                <a:gd name="T80" fmla="*/ 2147483647 w 310"/>
                <a:gd name="T81" fmla="*/ 2147483647 h 334"/>
                <a:gd name="T82" fmla="*/ 2147483647 w 310"/>
                <a:gd name="T83" fmla="*/ 2147483647 h 334"/>
                <a:gd name="T84" fmla="*/ 2147483647 w 310"/>
                <a:gd name="T85" fmla="*/ 2147483647 h 334"/>
                <a:gd name="T86" fmla="*/ 2147483647 w 310"/>
                <a:gd name="T87" fmla="*/ 2147483647 h 334"/>
                <a:gd name="T88" fmla="*/ 2147483647 w 310"/>
                <a:gd name="T89" fmla="*/ 2147483647 h 334"/>
                <a:gd name="T90" fmla="*/ 2147483647 w 310"/>
                <a:gd name="T91" fmla="*/ 2147483647 h 334"/>
                <a:gd name="T92" fmla="*/ 2147483647 w 310"/>
                <a:gd name="T93" fmla="*/ 2147483647 h 334"/>
                <a:gd name="T94" fmla="*/ 2147483647 w 310"/>
                <a:gd name="T95" fmla="*/ 2147483647 h 334"/>
                <a:gd name="T96" fmla="*/ 2147483647 w 310"/>
                <a:gd name="T97" fmla="*/ 2147483647 h 334"/>
                <a:gd name="T98" fmla="*/ 2147483647 w 310"/>
                <a:gd name="T99" fmla="*/ 2147483647 h 334"/>
                <a:gd name="T100" fmla="*/ 2147483647 w 310"/>
                <a:gd name="T101" fmla="*/ 2147483647 h 334"/>
                <a:gd name="T102" fmla="*/ 2147483647 w 310"/>
                <a:gd name="T103" fmla="*/ 2147483647 h 334"/>
                <a:gd name="T104" fmla="*/ 2147483647 w 310"/>
                <a:gd name="T105" fmla="*/ 2147483647 h 334"/>
                <a:gd name="T106" fmla="*/ 2147483647 w 310"/>
                <a:gd name="T107" fmla="*/ 2147483647 h 334"/>
                <a:gd name="T108" fmla="*/ 2147483647 w 310"/>
                <a:gd name="T109" fmla="*/ 2147483647 h 334"/>
                <a:gd name="T110" fmla="*/ 2147483647 w 310"/>
                <a:gd name="T111" fmla="*/ 2147483647 h 334"/>
                <a:gd name="T112" fmla="*/ 2147483647 w 310"/>
                <a:gd name="T113" fmla="*/ 2147483647 h 334"/>
                <a:gd name="T114" fmla="*/ 2147483647 w 310"/>
                <a:gd name="T115" fmla="*/ 2147483647 h 3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0"/>
                <a:gd name="T175" fmla="*/ 0 h 334"/>
                <a:gd name="T176" fmla="*/ 310 w 310"/>
                <a:gd name="T177" fmla="*/ 334 h 3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0" h="334">
                  <a:moveTo>
                    <a:pt x="162" y="35"/>
                  </a:moveTo>
                  <a:lnTo>
                    <a:pt x="162" y="35"/>
                  </a:lnTo>
                  <a:lnTo>
                    <a:pt x="170" y="35"/>
                  </a:lnTo>
                  <a:lnTo>
                    <a:pt x="178" y="36"/>
                  </a:lnTo>
                  <a:lnTo>
                    <a:pt x="184" y="39"/>
                  </a:lnTo>
                  <a:lnTo>
                    <a:pt x="190" y="41"/>
                  </a:lnTo>
                  <a:lnTo>
                    <a:pt x="196" y="44"/>
                  </a:lnTo>
                  <a:lnTo>
                    <a:pt x="201" y="47"/>
                  </a:lnTo>
                  <a:lnTo>
                    <a:pt x="205" y="51"/>
                  </a:lnTo>
                  <a:lnTo>
                    <a:pt x="209" y="56"/>
                  </a:lnTo>
                  <a:lnTo>
                    <a:pt x="215" y="66"/>
                  </a:lnTo>
                  <a:lnTo>
                    <a:pt x="218" y="77"/>
                  </a:lnTo>
                  <a:lnTo>
                    <a:pt x="220" y="88"/>
                  </a:lnTo>
                  <a:lnTo>
                    <a:pt x="221" y="100"/>
                  </a:lnTo>
                  <a:lnTo>
                    <a:pt x="96" y="100"/>
                  </a:lnTo>
                  <a:lnTo>
                    <a:pt x="97" y="91"/>
                  </a:lnTo>
                  <a:lnTo>
                    <a:pt x="101" y="80"/>
                  </a:lnTo>
                  <a:lnTo>
                    <a:pt x="105" y="70"/>
                  </a:lnTo>
                  <a:lnTo>
                    <a:pt x="111" y="59"/>
                  </a:lnTo>
                  <a:lnTo>
                    <a:pt x="116" y="55"/>
                  </a:lnTo>
                  <a:lnTo>
                    <a:pt x="120" y="49"/>
                  </a:lnTo>
                  <a:lnTo>
                    <a:pt x="125" y="46"/>
                  </a:lnTo>
                  <a:lnTo>
                    <a:pt x="131" y="42"/>
                  </a:lnTo>
                  <a:lnTo>
                    <a:pt x="137" y="40"/>
                  </a:lnTo>
                  <a:lnTo>
                    <a:pt x="144" y="38"/>
                  </a:lnTo>
                  <a:lnTo>
                    <a:pt x="153" y="35"/>
                  </a:lnTo>
                  <a:lnTo>
                    <a:pt x="162" y="35"/>
                  </a:lnTo>
                  <a:close/>
                  <a:moveTo>
                    <a:pt x="310" y="133"/>
                  </a:moveTo>
                  <a:lnTo>
                    <a:pt x="310" y="133"/>
                  </a:lnTo>
                  <a:lnTo>
                    <a:pt x="309" y="117"/>
                  </a:lnTo>
                  <a:lnTo>
                    <a:pt x="307" y="102"/>
                  </a:lnTo>
                  <a:lnTo>
                    <a:pt x="305" y="88"/>
                  </a:lnTo>
                  <a:lnTo>
                    <a:pt x="300" y="75"/>
                  </a:lnTo>
                  <a:lnTo>
                    <a:pt x="295" y="63"/>
                  </a:lnTo>
                  <a:lnTo>
                    <a:pt x="289" y="52"/>
                  </a:lnTo>
                  <a:lnTo>
                    <a:pt x="281" y="43"/>
                  </a:lnTo>
                  <a:lnTo>
                    <a:pt x="273" y="33"/>
                  </a:lnTo>
                  <a:lnTo>
                    <a:pt x="263" y="26"/>
                  </a:lnTo>
                  <a:lnTo>
                    <a:pt x="252" y="19"/>
                  </a:lnTo>
                  <a:lnTo>
                    <a:pt x="241" y="13"/>
                  </a:lnTo>
                  <a:lnTo>
                    <a:pt x="228" y="9"/>
                  </a:lnTo>
                  <a:lnTo>
                    <a:pt x="214" y="5"/>
                  </a:lnTo>
                  <a:lnTo>
                    <a:pt x="198" y="2"/>
                  </a:lnTo>
                  <a:lnTo>
                    <a:pt x="182" y="1"/>
                  </a:lnTo>
                  <a:lnTo>
                    <a:pt x="165" y="0"/>
                  </a:lnTo>
                  <a:lnTo>
                    <a:pt x="144" y="1"/>
                  </a:lnTo>
                  <a:lnTo>
                    <a:pt x="126" y="3"/>
                  </a:lnTo>
                  <a:lnTo>
                    <a:pt x="109" y="5"/>
                  </a:lnTo>
                  <a:lnTo>
                    <a:pt x="93" y="10"/>
                  </a:lnTo>
                  <a:lnTo>
                    <a:pt x="78" y="16"/>
                  </a:lnTo>
                  <a:lnTo>
                    <a:pt x="64" y="23"/>
                  </a:lnTo>
                  <a:lnTo>
                    <a:pt x="53" y="30"/>
                  </a:lnTo>
                  <a:lnTo>
                    <a:pt x="42" y="40"/>
                  </a:lnTo>
                  <a:lnTo>
                    <a:pt x="32" y="50"/>
                  </a:lnTo>
                  <a:lnTo>
                    <a:pt x="24" y="61"/>
                  </a:lnTo>
                  <a:lnTo>
                    <a:pt x="16" y="74"/>
                  </a:lnTo>
                  <a:lnTo>
                    <a:pt x="11" y="88"/>
                  </a:lnTo>
                  <a:lnTo>
                    <a:pt x="7" y="104"/>
                  </a:lnTo>
                  <a:lnTo>
                    <a:pt x="3" y="120"/>
                  </a:lnTo>
                  <a:lnTo>
                    <a:pt x="1" y="137"/>
                  </a:lnTo>
                  <a:lnTo>
                    <a:pt x="0" y="156"/>
                  </a:lnTo>
                  <a:lnTo>
                    <a:pt x="1" y="177"/>
                  </a:lnTo>
                  <a:lnTo>
                    <a:pt x="3" y="196"/>
                  </a:lnTo>
                  <a:lnTo>
                    <a:pt x="8" y="214"/>
                  </a:lnTo>
                  <a:lnTo>
                    <a:pt x="13" y="231"/>
                  </a:lnTo>
                  <a:lnTo>
                    <a:pt x="20" y="247"/>
                  </a:lnTo>
                  <a:lnTo>
                    <a:pt x="29" y="261"/>
                  </a:lnTo>
                  <a:lnTo>
                    <a:pt x="40" y="275"/>
                  </a:lnTo>
                  <a:lnTo>
                    <a:pt x="51" y="287"/>
                  </a:lnTo>
                  <a:lnTo>
                    <a:pt x="64" y="297"/>
                  </a:lnTo>
                  <a:lnTo>
                    <a:pt x="78" y="307"/>
                  </a:lnTo>
                  <a:lnTo>
                    <a:pt x="94" y="316"/>
                  </a:lnTo>
                  <a:lnTo>
                    <a:pt x="110" y="322"/>
                  </a:lnTo>
                  <a:lnTo>
                    <a:pt x="129" y="327"/>
                  </a:lnTo>
                  <a:lnTo>
                    <a:pt x="149" y="331"/>
                  </a:lnTo>
                  <a:lnTo>
                    <a:pt x="169" y="333"/>
                  </a:lnTo>
                  <a:lnTo>
                    <a:pt x="190" y="334"/>
                  </a:lnTo>
                  <a:lnTo>
                    <a:pt x="210" y="334"/>
                  </a:lnTo>
                  <a:lnTo>
                    <a:pt x="227" y="332"/>
                  </a:lnTo>
                  <a:lnTo>
                    <a:pt x="244" y="329"/>
                  </a:lnTo>
                  <a:lnTo>
                    <a:pt x="258" y="327"/>
                  </a:lnTo>
                  <a:lnTo>
                    <a:pt x="282" y="321"/>
                  </a:lnTo>
                  <a:lnTo>
                    <a:pt x="297" y="316"/>
                  </a:lnTo>
                  <a:lnTo>
                    <a:pt x="303" y="314"/>
                  </a:lnTo>
                  <a:lnTo>
                    <a:pt x="303" y="272"/>
                  </a:lnTo>
                  <a:lnTo>
                    <a:pt x="294" y="275"/>
                  </a:lnTo>
                  <a:lnTo>
                    <a:pt x="281" y="279"/>
                  </a:lnTo>
                  <a:lnTo>
                    <a:pt x="265" y="282"/>
                  </a:lnTo>
                  <a:lnTo>
                    <a:pt x="247" y="285"/>
                  </a:lnTo>
                  <a:lnTo>
                    <a:pt x="226" y="286"/>
                  </a:lnTo>
                  <a:lnTo>
                    <a:pt x="210" y="285"/>
                  </a:lnTo>
                  <a:lnTo>
                    <a:pt x="194" y="282"/>
                  </a:lnTo>
                  <a:lnTo>
                    <a:pt x="180" y="278"/>
                  </a:lnTo>
                  <a:lnTo>
                    <a:pt x="167" y="273"/>
                  </a:lnTo>
                  <a:lnTo>
                    <a:pt x="155" y="265"/>
                  </a:lnTo>
                  <a:lnTo>
                    <a:pt x="144" y="258"/>
                  </a:lnTo>
                  <a:lnTo>
                    <a:pt x="135" y="248"/>
                  </a:lnTo>
                  <a:lnTo>
                    <a:pt x="126" y="239"/>
                  </a:lnTo>
                  <a:lnTo>
                    <a:pt x="120" y="228"/>
                  </a:lnTo>
                  <a:lnTo>
                    <a:pt x="113" y="216"/>
                  </a:lnTo>
                  <a:lnTo>
                    <a:pt x="108" y="203"/>
                  </a:lnTo>
                  <a:lnTo>
                    <a:pt x="104" y="192"/>
                  </a:lnTo>
                  <a:lnTo>
                    <a:pt x="101" y="178"/>
                  </a:lnTo>
                  <a:lnTo>
                    <a:pt x="98" y="165"/>
                  </a:lnTo>
                  <a:lnTo>
                    <a:pt x="96" y="152"/>
                  </a:lnTo>
                  <a:lnTo>
                    <a:pt x="95" y="139"/>
                  </a:lnTo>
                  <a:lnTo>
                    <a:pt x="310" y="139"/>
                  </a:lnTo>
                  <a:lnTo>
                    <a:pt x="310" y="133"/>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12" name="Freeform 41"/>
            <p:cNvSpPr>
              <a:spLocks/>
            </p:cNvSpPr>
            <p:nvPr/>
          </p:nvSpPr>
          <p:spPr bwMode="gray">
            <a:xfrm>
              <a:off x="7583488" y="915866"/>
              <a:ext cx="88900" cy="153988"/>
            </a:xfrm>
            <a:custGeom>
              <a:avLst/>
              <a:gdLst>
                <a:gd name="T0" fmla="*/ 2147483647 w 245"/>
                <a:gd name="T1" fmla="*/ 0 h 426"/>
                <a:gd name="T2" fmla="*/ 2147483647 w 245"/>
                <a:gd name="T3" fmla="*/ 0 h 426"/>
                <a:gd name="T4" fmla="*/ 2147483647 w 245"/>
                <a:gd name="T5" fmla="*/ 2147483647 h 426"/>
                <a:gd name="T6" fmla="*/ 2147483647 w 245"/>
                <a:gd name="T7" fmla="*/ 2147483647 h 426"/>
                <a:gd name="T8" fmla="*/ 0 w 245"/>
                <a:gd name="T9" fmla="*/ 2147483647 h 426"/>
                <a:gd name="T10" fmla="*/ 0 w 245"/>
                <a:gd name="T11" fmla="*/ 2147483647 h 426"/>
                <a:gd name="T12" fmla="*/ 0 w 245"/>
                <a:gd name="T13" fmla="*/ 2147483647 h 426"/>
                <a:gd name="T14" fmla="*/ 2147483647 w 245"/>
                <a:gd name="T15" fmla="*/ 2147483647 h 426"/>
                <a:gd name="T16" fmla="*/ 2147483647 w 245"/>
                <a:gd name="T17" fmla="*/ 2147483647 h 426"/>
                <a:gd name="T18" fmla="*/ 2147483647 w 245"/>
                <a:gd name="T19" fmla="*/ 2147483647 h 426"/>
                <a:gd name="T20" fmla="*/ 2147483647 w 245"/>
                <a:gd name="T21" fmla="*/ 2147483647 h 426"/>
                <a:gd name="T22" fmla="*/ 2147483647 w 245"/>
                <a:gd name="T23" fmla="*/ 2147483647 h 426"/>
                <a:gd name="T24" fmla="*/ 2147483647 w 245"/>
                <a:gd name="T25" fmla="*/ 2147483647 h 426"/>
                <a:gd name="T26" fmla="*/ 2147483647 w 245"/>
                <a:gd name="T27" fmla="*/ 2147483647 h 426"/>
                <a:gd name="T28" fmla="*/ 2147483647 w 245"/>
                <a:gd name="T29" fmla="*/ 2147483647 h 426"/>
                <a:gd name="T30" fmla="*/ 2147483647 w 245"/>
                <a:gd name="T31" fmla="*/ 2147483647 h 426"/>
                <a:gd name="T32" fmla="*/ 2147483647 w 245"/>
                <a:gd name="T33" fmla="*/ 2147483647 h 426"/>
                <a:gd name="T34" fmla="*/ 2147483647 w 245"/>
                <a:gd name="T35" fmla="*/ 2147483647 h 426"/>
                <a:gd name="T36" fmla="*/ 2147483647 w 245"/>
                <a:gd name="T37" fmla="*/ 2147483647 h 426"/>
                <a:gd name="T38" fmla="*/ 2147483647 w 245"/>
                <a:gd name="T39" fmla="*/ 2147483647 h 426"/>
                <a:gd name="T40" fmla="*/ 2147483647 w 245"/>
                <a:gd name="T41" fmla="*/ 2147483647 h 426"/>
                <a:gd name="T42" fmla="*/ 2147483647 w 245"/>
                <a:gd name="T43" fmla="*/ 2147483647 h 426"/>
                <a:gd name="T44" fmla="*/ 2147483647 w 245"/>
                <a:gd name="T45" fmla="*/ 2147483647 h 426"/>
                <a:gd name="T46" fmla="*/ 2147483647 w 245"/>
                <a:gd name="T47" fmla="*/ 2147483647 h 426"/>
                <a:gd name="T48" fmla="*/ 2147483647 w 245"/>
                <a:gd name="T49" fmla="*/ 2147483647 h 426"/>
                <a:gd name="T50" fmla="*/ 2147483647 w 245"/>
                <a:gd name="T51" fmla="*/ 2147483647 h 426"/>
                <a:gd name="T52" fmla="*/ 2147483647 w 245"/>
                <a:gd name="T53" fmla="*/ 2147483647 h 426"/>
                <a:gd name="T54" fmla="*/ 2147483647 w 245"/>
                <a:gd name="T55" fmla="*/ 2147483647 h 426"/>
                <a:gd name="T56" fmla="*/ 2147483647 w 245"/>
                <a:gd name="T57" fmla="*/ 2147483647 h 426"/>
                <a:gd name="T58" fmla="*/ 2147483647 w 245"/>
                <a:gd name="T59" fmla="*/ 2147483647 h 426"/>
                <a:gd name="T60" fmla="*/ 2147483647 w 245"/>
                <a:gd name="T61" fmla="*/ 2147483647 h 426"/>
                <a:gd name="T62" fmla="*/ 2147483647 w 245"/>
                <a:gd name="T63" fmla="*/ 2147483647 h 426"/>
                <a:gd name="T64" fmla="*/ 2147483647 w 245"/>
                <a:gd name="T65" fmla="*/ 2147483647 h 426"/>
                <a:gd name="T66" fmla="*/ 2147483647 w 245"/>
                <a:gd name="T67" fmla="*/ 2147483647 h 426"/>
                <a:gd name="T68" fmla="*/ 2147483647 w 245"/>
                <a:gd name="T69" fmla="*/ 2147483647 h 426"/>
                <a:gd name="T70" fmla="*/ 2147483647 w 245"/>
                <a:gd name="T71" fmla="*/ 2147483647 h 426"/>
                <a:gd name="T72" fmla="*/ 2147483647 w 245"/>
                <a:gd name="T73" fmla="*/ 2147483647 h 426"/>
                <a:gd name="T74" fmla="*/ 2147483647 w 245"/>
                <a:gd name="T75" fmla="*/ 2147483647 h 426"/>
                <a:gd name="T76" fmla="*/ 2147483647 w 245"/>
                <a:gd name="T77" fmla="*/ 2147483647 h 426"/>
                <a:gd name="T78" fmla="*/ 2147483647 w 245"/>
                <a:gd name="T79" fmla="*/ 2147483647 h 426"/>
                <a:gd name="T80" fmla="*/ 2147483647 w 245"/>
                <a:gd name="T81" fmla="*/ 2147483647 h 426"/>
                <a:gd name="T82" fmla="*/ 2147483647 w 245"/>
                <a:gd name="T83" fmla="*/ 2147483647 h 426"/>
                <a:gd name="T84" fmla="*/ 2147483647 w 245"/>
                <a:gd name="T85" fmla="*/ 2147483647 h 426"/>
                <a:gd name="T86" fmla="*/ 2147483647 w 245"/>
                <a:gd name="T87" fmla="*/ 2147483647 h 426"/>
                <a:gd name="T88" fmla="*/ 2147483647 w 245"/>
                <a:gd name="T89" fmla="*/ 2147483647 h 426"/>
                <a:gd name="T90" fmla="*/ 2147483647 w 245"/>
                <a:gd name="T91" fmla="*/ 2147483647 h 426"/>
                <a:gd name="T92" fmla="*/ 2147483647 w 245"/>
                <a:gd name="T93" fmla="*/ 2147483647 h 426"/>
                <a:gd name="T94" fmla="*/ 2147483647 w 245"/>
                <a:gd name="T95" fmla="*/ 2147483647 h 426"/>
                <a:gd name="T96" fmla="*/ 2147483647 w 245"/>
                <a:gd name="T97" fmla="*/ 2147483647 h 426"/>
                <a:gd name="T98" fmla="*/ 2147483647 w 245"/>
                <a:gd name="T99" fmla="*/ 2147483647 h 426"/>
                <a:gd name="T100" fmla="*/ 2147483647 w 245"/>
                <a:gd name="T101" fmla="*/ 2147483647 h 426"/>
                <a:gd name="T102" fmla="*/ 2147483647 w 245"/>
                <a:gd name="T103" fmla="*/ 2147483647 h 426"/>
                <a:gd name="T104" fmla="*/ 2147483647 w 245"/>
                <a:gd name="T105" fmla="*/ 2147483647 h 426"/>
                <a:gd name="T106" fmla="*/ 2147483647 w 245"/>
                <a:gd name="T107" fmla="*/ 2147483647 h 426"/>
                <a:gd name="T108" fmla="*/ 2147483647 w 245"/>
                <a:gd name="T109" fmla="*/ 2147483647 h 426"/>
                <a:gd name="T110" fmla="*/ 2147483647 w 245"/>
                <a:gd name="T111" fmla="*/ 0 h 426"/>
                <a:gd name="T112" fmla="*/ 2147483647 w 245"/>
                <a:gd name="T113" fmla="*/ 0 h 4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5"/>
                <a:gd name="T172" fmla="*/ 0 h 426"/>
                <a:gd name="T173" fmla="*/ 245 w 245"/>
                <a:gd name="T174" fmla="*/ 426 h 4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5" h="426">
                  <a:moveTo>
                    <a:pt x="59" y="0"/>
                  </a:moveTo>
                  <a:lnTo>
                    <a:pt x="59" y="0"/>
                  </a:lnTo>
                  <a:lnTo>
                    <a:pt x="59" y="100"/>
                  </a:lnTo>
                  <a:lnTo>
                    <a:pt x="0" y="100"/>
                  </a:lnTo>
                  <a:lnTo>
                    <a:pt x="0" y="139"/>
                  </a:lnTo>
                  <a:lnTo>
                    <a:pt x="59" y="139"/>
                  </a:lnTo>
                  <a:lnTo>
                    <a:pt x="59" y="335"/>
                  </a:lnTo>
                  <a:lnTo>
                    <a:pt x="59" y="350"/>
                  </a:lnTo>
                  <a:lnTo>
                    <a:pt x="61" y="363"/>
                  </a:lnTo>
                  <a:lnTo>
                    <a:pt x="64" y="374"/>
                  </a:lnTo>
                  <a:lnTo>
                    <a:pt x="69" y="385"/>
                  </a:lnTo>
                  <a:lnTo>
                    <a:pt x="74" y="394"/>
                  </a:lnTo>
                  <a:lnTo>
                    <a:pt x="79" y="401"/>
                  </a:lnTo>
                  <a:lnTo>
                    <a:pt x="87" y="408"/>
                  </a:lnTo>
                  <a:lnTo>
                    <a:pt x="94" y="412"/>
                  </a:lnTo>
                  <a:lnTo>
                    <a:pt x="103" y="416"/>
                  </a:lnTo>
                  <a:lnTo>
                    <a:pt x="112" y="419"/>
                  </a:lnTo>
                  <a:lnTo>
                    <a:pt x="122" y="421"/>
                  </a:lnTo>
                  <a:lnTo>
                    <a:pt x="133" y="424"/>
                  </a:lnTo>
                  <a:lnTo>
                    <a:pt x="155" y="426"/>
                  </a:lnTo>
                  <a:lnTo>
                    <a:pt x="179" y="426"/>
                  </a:lnTo>
                  <a:lnTo>
                    <a:pt x="191" y="426"/>
                  </a:lnTo>
                  <a:lnTo>
                    <a:pt x="204" y="425"/>
                  </a:lnTo>
                  <a:lnTo>
                    <a:pt x="231" y="420"/>
                  </a:lnTo>
                  <a:lnTo>
                    <a:pt x="235" y="420"/>
                  </a:lnTo>
                  <a:lnTo>
                    <a:pt x="235" y="381"/>
                  </a:lnTo>
                  <a:lnTo>
                    <a:pt x="228" y="382"/>
                  </a:lnTo>
                  <a:lnTo>
                    <a:pt x="216" y="384"/>
                  </a:lnTo>
                  <a:lnTo>
                    <a:pt x="202" y="385"/>
                  </a:lnTo>
                  <a:lnTo>
                    <a:pt x="184" y="384"/>
                  </a:lnTo>
                  <a:lnTo>
                    <a:pt x="171" y="382"/>
                  </a:lnTo>
                  <a:lnTo>
                    <a:pt x="166" y="380"/>
                  </a:lnTo>
                  <a:lnTo>
                    <a:pt x="162" y="378"/>
                  </a:lnTo>
                  <a:lnTo>
                    <a:pt x="157" y="374"/>
                  </a:lnTo>
                  <a:lnTo>
                    <a:pt x="154" y="371"/>
                  </a:lnTo>
                  <a:lnTo>
                    <a:pt x="152" y="368"/>
                  </a:lnTo>
                  <a:lnTo>
                    <a:pt x="150" y="363"/>
                  </a:lnTo>
                  <a:lnTo>
                    <a:pt x="148" y="353"/>
                  </a:lnTo>
                  <a:lnTo>
                    <a:pt x="147" y="340"/>
                  </a:lnTo>
                  <a:lnTo>
                    <a:pt x="147" y="324"/>
                  </a:lnTo>
                  <a:lnTo>
                    <a:pt x="147" y="139"/>
                  </a:lnTo>
                  <a:lnTo>
                    <a:pt x="245" y="139"/>
                  </a:lnTo>
                  <a:lnTo>
                    <a:pt x="245" y="100"/>
                  </a:lnTo>
                  <a:lnTo>
                    <a:pt x="147" y="100"/>
                  </a:lnTo>
                  <a:lnTo>
                    <a:pt x="147" y="0"/>
                  </a:lnTo>
                  <a:lnTo>
                    <a:pt x="59" y="0"/>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13" name="Freeform 43"/>
            <p:cNvSpPr>
              <a:spLocks/>
            </p:cNvSpPr>
            <p:nvPr/>
          </p:nvSpPr>
          <p:spPr bwMode="gray">
            <a:xfrm>
              <a:off x="8045450" y="901579"/>
              <a:ext cx="192088" cy="166687"/>
            </a:xfrm>
            <a:custGeom>
              <a:avLst/>
              <a:gdLst>
                <a:gd name="T0" fmla="*/ 2147483647 w 525"/>
                <a:gd name="T1" fmla="*/ 0 h 455"/>
                <a:gd name="T2" fmla="*/ 2147483647 w 525"/>
                <a:gd name="T3" fmla="*/ 0 h 455"/>
                <a:gd name="T4" fmla="*/ 2147483647 w 525"/>
                <a:gd name="T5" fmla="*/ 0 h 455"/>
                <a:gd name="T6" fmla="*/ 2147483647 w 525"/>
                <a:gd name="T7" fmla="*/ 2147483647 h 455"/>
                <a:gd name="T8" fmla="*/ 2147483647 w 525"/>
                <a:gd name="T9" fmla="*/ 2147483647 h 455"/>
                <a:gd name="T10" fmla="*/ 2147483647 w 525"/>
                <a:gd name="T11" fmla="*/ 0 h 455"/>
                <a:gd name="T12" fmla="*/ 0 w 525"/>
                <a:gd name="T13" fmla="*/ 0 h 455"/>
                <a:gd name="T14" fmla="*/ 0 w 525"/>
                <a:gd name="T15" fmla="*/ 2147483647 h 455"/>
                <a:gd name="T16" fmla="*/ 2147483647 w 525"/>
                <a:gd name="T17" fmla="*/ 2147483647 h 455"/>
                <a:gd name="T18" fmla="*/ 2147483647 w 525"/>
                <a:gd name="T19" fmla="*/ 2147483647 h 455"/>
                <a:gd name="T20" fmla="*/ 2147483647 w 525"/>
                <a:gd name="T21" fmla="*/ 2147483647 h 455"/>
                <a:gd name="T22" fmla="*/ 2147483647 w 525"/>
                <a:gd name="T23" fmla="*/ 2147483647 h 455"/>
                <a:gd name="T24" fmla="*/ 2147483647 w 525"/>
                <a:gd name="T25" fmla="*/ 2147483647 h 455"/>
                <a:gd name="T26" fmla="*/ 2147483647 w 525"/>
                <a:gd name="T27" fmla="*/ 2147483647 h 455"/>
                <a:gd name="T28" fmla="*/ 2147483647 w 525"/>
                <a:gd name="T29" fmla="*/ 2147483647 h 455"/>
                <a:gd name="T30" fmla="*/ 2147483647 w 525"/>
                <a:gd name="T31" fmla="*/ 2147483647 h 455"/>
                <a:gd name="T32" fmla="*/ 2147483647 w 525"/>
                <a:gd name="T33" fmla="*/ 2147483647 h 455"/>
                <a:gd name="T34" fmla="*/ 2147483647 w 525"/>
                <a:gd name="T35" fmla="*/ 2147483647 h 455"/>
                <a:gd name="T36" fmla="*/ 2147483647 w 525"/>
                <a:gd name="T37" fmla="*/ 2147483647 h 455"/>
                <a:gd name="T38" fmla="*/ 2147483647 w 525"/>
                <a:gd name="T39" fmla="*/ 2147483647 h 455"/>
                <a:gd name="T40" fmla="*/ 2147483647 w 525"/>
                <a:gd name="T41" fmla="*/ 2147483647 h 455"/>
                <a:gd name="T42" fmla="*/ 2147483647 w 525"/>
                <a:gd name="T43" fmla="*/ 2147483647 h 455"/>
                <a:gd name="T44" fmla="*/ 2147483647 w 525"/>
                <a:gd name="T45" fmla="*/ 2147483647 h 455"/>
                <a:gd name="T46" fmla="*/ 2147483647 w 525"/>
                <a:gd name="T47" fmla="*/ 2147483647 h 455"/>
                <a:gd name="T48" fmla="*/ 2147483647 w 525"/>
                <a:gd name="T49" fmla="*/ 2147483647 h 455"/>
                <a:gd name="T50" fmla="*/ 2147483647 w 525"/>
                <a:gd name="T51" fmla="*/ 2147483647 h 455"/>
                <a:gd name="T52" fmla="*/ 2147483647 w 525"/>
                <a:gd name="T53" fmla="*/ 2147483647 h 455"/>
                <a:gd name="T54" fmla="*/ 2147483647 w 525"/>
                <a:gd name="T55" fmla="*/ 0 h 455"/>
                <a:gd name="T56" fmla="*/ 2147483647 w 525"/>
                <a:gd name="T57" fmla="*/ 0 h 4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5"/>
                <a:gd name="T88" fmla="*/ 0 h 455"/>
                <a:gd name="T89" fmla="*/ 525 w 525"/>
                <a:gd name="T90" fmla="*/ 455 h 4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5" h="455">
                  <a:moveTo>
                    <a:pt x="519" y="0"/>
                  </a:moveTo>
                  <a:lnTo>
                    <a:pt x="431" y="0"/>
                  </a:lnTo>
                  <a:lnTo>
                    <a:pt x="431" y="346"/>
                  </a:lnTo>
                  <a:lnTo>
                    <a:pt x="202" y="0"/>
                  </a:lnTo>
                  <a:lnTo>
                    <a:pt x="0" y="0"/>
                  </a:lnTo>
                  <a:lnTo>
                    <a:pt x="0" y="25"/>
                  </a:lnTo>
                  <a:lnTo>
                    <a:pt x="17" y="29"/>
                  </a:lnTo>
                  <a:lnTo>
                    <a:pt x="36" y="32"/>
                  </a:lnTo>
                  <a:lnTo>
                    <a:pt x="49" y="35"/>
                  </a:lnTo>
                  <a:lnTo>
                    <a:pt x="59" y="38"/>
                  </a:lnTo>
                  <a:lnTo>
                    <a:pt x="63" y="40"/>
                  </a:lnTo>
                  <a:lnTo>
                    <a:pt x="67" y="44"/>
                  </a:lnTo>
                  <a:lnTo>
                    <a:pt x="69" y="47"/>
                  </a:lnTo>
                  <a:lnTo>
                    <a:pt x="71" y="50"/>
                  </a:lnTo>
                  <a:lnTo>
                    <a:pt x="74" y="60"/>
                  </a:lnTo>
                  <a:lnTo>
                    <a:pt x="75" y="72"/>
                  </a:lnTo>
                  <a:lnTo>
                    <a:pt x="75" y="90"/>
                  </a:lnTo>
                  <a:lnTo>
                    <a:pt x="75" y="455"/>
                  </a:lnTo>
                  <a:lnTo>
                    <a:pt x="169" y="455"/>
                  </a:lnTo>
                  <a:lnTo>
                    <a:pt x="169" y="93"/>
                  </a:lnTo>
                  <a:lnTo>
                    <a:pt x="408" y="455"/>
                  </a:lnTo>
                  <a:lnTo>
                    <a:pt x="525" y="455"/>
                  </a:lnTo>
                  <a:lnTo>
                    <a:pt x="525" y="0"/>
                  </a:lnTo>
                  <a:lnTo>
                    <a:pt x="519" y="0"/>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14" name="Freeform 45"/>
            <p:cNvSpPr>
              <a:spLocks noEditPoints="1"/>
            </p:cNvSpPr>
            <p:nvPr/>
          </p:nvSpPr>
          <p:spPr bwMode="gray">
            <a:xfrm>
              <a:off x="8267700" y="949204"/>
              <a:ext cx="112713" cy="120650"/>
            </a:xfrm>
            <a:custGeom>
              <a:avLst/>
              <a:gdLst>
                <a:gd name="T0" fmla="*/ 2147483647 w 309"/>
                <a:gd name="T1" fmla="*/ 2147483647 h 334"/>
                <a:gd name="T2" fmla="*/ 2147483647 w 309"/>
                <a:gd name="T3" fmla="*/ 2147483647 h 334"/>
                <a:gd name="T4" fmla="*/ 2147483647 w 309"/>
                <a:gd name="T5" fmla="*/ 2147483647 h 334"/>
                <a:gd name="T6" fmla="*/ 2147483647 w 309"/>
                <a:gd name="T7" fmla="*/ 2147483647 h 334"/>
                <a:gd name="T8" fmla="*/ 2147483647 w 309"/>
                <a:gd name="T9" fmla="*/ 2147483647 h 334"/>
                <a:gd name="T10" fmla="*/ 2147483647 w 309"/>
                <a:gd name="T11" fmla="*/ 2147483647 h 334"/>
                <a:gd name="T12" fmla="*/ 2147483647 w 309"/>
                <a:gd name="T13" fmla="*/ 2147483647 h 334"/>
                <a:gd name="T14" fmla="*/ 2147483647 w 309"/>
                <a:gd name="T15" fmla="*/ 2147483647 h 334"/>
                <a:gd name="T16" fmla="*/ 2147483647 w 309"/>
                <a:gd name="T17" fmla="*/ 2147483647 h 334"/>
                <a:gd name="T18" fmla="*/ 2147483647 w 309"/>
                <a:gd name="T19" fmla="*/ 2147483647 h 334"/>
                <a:gd name="T20" fmla="*/ 2147483647 w 309"/>
                <a:gd name="T21" fmla="*/ 2147483647 h 334"/>
                <a:gd name="T22" fmla="*/ 2147483647 w 309"/>
                <a:gd name="T23" fmla="*/ 2147483647 h 334"/>
                <a:gd name="T24" fmla="*/ 2147483647 w 309"/>
                <a:gd name="T25" fmla="*/ 2147483647 h 334"/>
                <a:gd name="T26" fmla="*/ 2147483647 w 309"/>
                <a:gd name="T27" fmla="*/ 2147483647 h 334"/>
                <a:gd name="T28" fmla="*/ 2147483647 w 309"/>
                <a:gd name="T29" fmla="*/ 2147483647 h 334"/>
                <a:gd name="T30" fmla="*/ 2147483647 w 309"/>
                <a:gd name="T31" fmla="*/ 2147483647 h 334"/>
                <a:gd name="T32" fmla="*/ 2147483647 w 309"/>
                <a:gd name="T33" fmla="*/ 2147483647 h 334"/>
                <a:gd name="T34" fmla="*/ 2147483647 w 309"/>
                <a:gd name="T35" fmla="*/ 2147483647 h 334"/>
                <a:gd name="T36" fmla="*/ 2147483647 w 309"/>
                <a:gd name="T37" fmla="*/ 2147483647 h 334"/>
                <a:gd name="T38" fmla="*/ 2147483647 w 309"/>
                <a:gd name="T39" fmla="*/ 2147483647 h 334"/>
                <a:gd name="T40" fmla="*/ 2147483647 w 309"/>
                <a:gd name="T41" fmla="*/ 2147483647 h 334"/>
                <a:gd name="T42" fmla="*/ 2147483647 w 309"/>
                <a:gd name="T43" fmla="*/ 2147483647 h 334"/>
                <a:gd name="T44" fmla="*/ 2147483647 w 309"/>
                <a:gd name="T45" fmla="*/ 2147483647 h 334"/>
                <a:gd name="T46" fmla="*/ 2147483647 w 309"/>
                <a:gd name="T47" fmla="*/ 0 h 334"/>
                <a:gd name="T48" fmla="*/ 2147483647 w 309"/>
                <a:gd name="T49" fmla="*/ 2147483647 h 334"/>
                <a:gd name="T50" fmla="*/ 2147483647 w 309"/>
                <a:gd name="T51" fmla="*/ 2147483647 h 334"/>
                <a:gd name="T52" fmla="*/ 2147483647 w 309"/>
                <a:gd name="T53" fmla="*/ 2147483647 h 334"/>
                <a:gd name="T54" fmla="*/ 2147483647 w 309"/>
                <a:gd name="T55" fmla="*/ 2147483647 h 334"/>
                <a:gd name="T56" fmla="*/ 2147483647 w 309"/>
                <a:gd name="T57" fmla="*/ 2147483647 h 334"/>
                <a:gd name="T58" fmla="*/ 2147483647 w 309"/>
                <a:gd name="T59" fmla="*/ 2147483647 h 334"/>
                <a:gd name="T60" fmla="*/ 2147483647 w 309"/>
                <a:gd name="T61" fmla="*/ 2147483647 h 334"/>
                <a:gd name="T62" fmla="*/ 0 w 309"/>
                <a:gd name="T63" fmla="*/ 2147483647 h 334"/>
                <a:gd name="T64" fmla="*/ 2147483647 w 309"/>
                <a:gd name="T65" fmla="*/ 2147483647 h 334"/>
                <a:gd name="T66" fmla="*/ 2147483647 w 309"/>
                <a:gd name="T67" fmla="*/ 2147483647 h 334"/>
                <a:gd name="T68" fmla="*/ 2147483647 w 309"/>
                <a:gd name="T69" fmla="*/ 2147483647 h 334"/>
                <a:gd name="T70" fmla="*/ 2147483647 w 309"/>
                <a:gd name="T71" fmla="*/ 2147483647 h 334"/>
                <a:gd name="T72" fmla="*/ 2147483647 w 309"/>
                <a:gd name="T73" fmla="*/ 2147483647 h 334"/>
                <a:gd name="T74" fmla="*/ 2147483647 w 309"/>
                <a:gd name="T75" fmla="*/ 2147483647 h 334"/>
                <a:gd name="T76" fmla="*/ 2147483647 w 309"/>
                <a:gd name="T77" fmla="*/ 2147483647 h 334"/>
                <a:gd name="T78" fmla="*/ 2147483647 w 309"/>
                <a:gd name="T79" fmla="*/ 2147483647 h 334"/>
                <a:gd name="T80" fmla="*/ 2147483647 w 309"/>
                <a:gd name="T81" fmla="*/ 2147483647 h 334"/>
                <a:gd name="T82" fmla="*/ 2147483647 w 309"/>
                <a:gd name="T83" fmla="*/ 2147483647 h 334"/>
                <a:gd name="T84" fmla="*/ 2147483647 w 309"/>
                <a:gd name="T85" fmla="*/ 2147483647 h 334"/>
                <a:gd name="T86" fmla="*/ 2147483647 w 309"/>
                <a:gd name="T87" fmla="*/ 2147483647 h 334"/>
                <a:gd name="T88" fmla="*/ 2147483647 w 309"/>
                <a:gd name="T89" fmla="*/ 2147483647 h 334"/>
                <a:gd name="T90" fmla="*/ 2147483647 w 309"/>
                <a:gd name="T91" fmla="*/ 2147483647 h 334"/>
                <a:gd name="T92" fmla="*/ 2147483647 w 309"/>
                <a:gd name="T93" fmla="*/ 2147483647 h 334"/>
                <a:gd name="T94" fmla="*/ 2147483647 w 309"/>
                <a:gd name="T95" fmla="*/ 2147483647 h 334"/>
                <a:gd name="T96" fmla="*/ 2147483647 w 309"/>
                <a:gd name="T97" fmla="*/ 2147483647 h 334"/>
                <a:gd name="T98" fmla="*/ 2147483647 w 309"/>
                <a:gd name="T99" fmla="*/ 2147483647 h 334"/>
                <a:gd name="T100" fmla="*/ 2147483647 w 309"/>
                <a:gd name="T101" fmla="*/ 2147483647 h 334"/>
                <a:gd name="T102" fmla="*/ 2147483647 w 309"/>
                <a:gd name="T103" fmla="*/ 2147483647 h 334"/>
                <a:gd name="T104" fmla="*/ 2147483647 w 309"/>
                <a:gd name="T105" fmla="*/ 2147483647 h 334"/>
                <a:gd name="T106" fmla="*/ 2147483647 w 309"/>
                <a:gd name="T107" fmla="*/ 2147483647 h 334"/>
                <a:gd name="T108" fmla="*/ 2147483647 w 309"/>
                <a:gd name="T109" fmla="*/ 2147483647 h 334"/>
                <a:gd name="T110" fmla="*/ 2147483647 w 309"/>
                <a:gd name="T111" fmla="*/ 2147483647 h 334"/>
                <a:gd name="T112" fmla="*/ 2147483647 w 309"/>
                <a:gd name="T113" fmla="*/ 2147483647 h 334"/>
                <a:gd name="T114" fmla="*/ 2147483647 w 309"/>
                <a:gd name="T115" fmla="*/ 2147483647 h 3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9"/>
                <a:gd name="T175" fmla="*/ 0 h 334"/>
                <a:gd name="T176" fmla="*/ 309 w 309"/>
                <a:gd name="T177" fmla="*/ 334 h 3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9" h="334">
                  <a:moveTo>
                    <a:pt x="162" y="35"/>
                  </a:moveTo>
                  <a:lnTo>
                    <a:pt x="162" y="35"/>
                  </a:lnTo>
                  <a:lnTo>
                    <a:pt x="170" y="35"/>
                  </a:lnTo>
                  <a:lnTo>
                    <a:pt x="178" y="36"/>
                  </a:lnTo>
                  <a:lnTo>
                    <a:pt x="184" y="39"/>
                  </a:lnTo>
                  <a:lnTo>
                    <a:pt x="190" y="41"/>
                  </a:lnTo>
                  <a:lnTo>
                    <a:pt x="196" y="44"/>
                  </a:lnTo>
                  <a:lnTo>
                    <a:pt x="201" y="48"/>
                  </a:lnTo>
                  <a:lnTo>
                    <a:pt x="204" y="51"/>
                  </a:lnTo>
                  <a:lnTo>
                    <a:pt x="209" y="56"/>
                  </a:lnTo>
                  <a:lnTo>
                    <a:pt x="214" y="66"/>
                  </a:lnTo>
                  <a:lnTo>
                    <a:pt x="218" y="77"/>
                  </a:lnTo>
                  <a:lnTo>
                    <a:pt x="220" y="89"/>
                  </a:lnTo>
                  <a:lnTo>
                    <a:pt x="221" y="101"/>
                  </a:lnTo>
                  <a:lnTo>
                    <a:pt x="95" y="101"/>
                  </a:lnTo>
                  <a:lnTo>
                    <a:pt x="97" y="91"/>
                  </a:lnTo>
                  <a:lnTo>
                    <a:pt x="100" y="80"/>
                  </a:lnTo>
                  <a:lnTo>
                    <a:pt x="105" y="70"/>
                  </a:lnTo>
                  <a:lnTo>
                    <a:pt x="111" y="59"/>
                  </a:lnTo>
                  <a:lnTo>
                    <a:pt x="115" y="55"/>
                  </a:lnTo>
                  <a:lnTo>
                    <a:pt x="120" y="50"/>
                  </a:lnTo>
                  <a:lnTo>
                    <a:pt x="124" y="46"/>
                  </a:lnTo>
                  <a:lnTo>
                    <a:pt x="131" y="43"/>
                  </a:lnTo>
                  <a:lnTo>
                    <a:pt x="137" y="40"/>
                  </a:lnTo>
                  <a:lnTo>
                    <a:pt x="144" y="38"/>
                  </a:lnTo>
                  <a:lnTo>
                    <a:pt x="152" y="36"/>
                  </a:lnTo>
                  <a:lnTo>
                    <a:pt x="162" y="35"/>
                  </a:lnTo>
                  <a:close/>
                  <a:moveTo>
                    <a:pt x="309" y="133"/>
                  </a:moveTo>
                  <a:lnTo>
                    <a:pt x="309" y="133"/>
                  </a:lnTo>
                  <a:lnTo>
                    <a:pt x="309" y="117"/>
                  </a:lnTo>
                  <a:lnTo>
                    <a:pt x="307" y="102"/>
                  </a:lnTo>
                  <a:lnTo>
                    <a:pt x="305" y="88"/>
                  </a:lnTo>
                  <a:lnTo>
                    <a:pt x="301" y="75"/>
                  </a:lnTo>
                  <a:lnTo>
                    <a:pt x="295" y="63"/>
                  </a:lnTo>
                  <a:lnTo>
                    <a:pt x="289" y="52"/>
                  </a:lnTo>
                  <a:lnTo>
                    <a:pt x="281" y="43"/>
                  </a:lnTo>
                  <a:lnTo>
                    <a:pt x="273" y="33"/>
                  </a:lnTo>
                  <a:lnTo>
                    <a:pt x="263" y="26"/>
                  </a:lnTo>
                  <a:lnTo>
                    <a:pt x="252" y="19"/>
                  </a:lnTo>
                  <a:lnTo>
                    <a:pt x="241" y="14"/>
                  </a:lnTo>
                  <a:lnTo>
                    <a:pt x="228" y="9"/>
                  </a:lnTo>
                  <a:lnTo>
                    <a:pt x="213" y="5"/>
                  </a:lnTo>
                  <a:lnTo>
                    <a:pt x="198" y="2"/>
                  </a:lnTo>
                  <a:lnTo>
                    <a:pt x="182" y="1"/>
                  </a:lnTo>
                  <a:lnTo>
                    <a:pt x="164" y="0"/>
                  </a:lnTo>
                  <a:lnTo>
                    <a:pt x="144" y="1"/>
                  </a:lnTo>
                  <a:lnTo>
                    <a:pt x="126" y="3"/>
                  </a:lnTo>
                  <a:lnTo>
                    <a:pt x="109" y="6"/>
                  </a:lnTo>
                  <a:lnTo>
                    <a:pt x="93" y="11"/>
                  </a:lnTo>
                  <a:lnTo>
                    <a:pt x="78" y="16"/>
                  </a:lnTo>
                  <a:lnTo>
                    <a:pt x="64" y="23"/>
                  </a:lnTo>
                  <a:lnTo>
                    <a:pt x="53" y="30"/>
                  </a:lnTo>
                  <a:lnTo>
                    <a:pt x="42" y="40"/>
                  </a:lnTo>
                  <a:lnTo>
                    <a:pt x="32" y="50"/>
                  </a:lnTo>
                  <a:lnTo>
                    <a:pt x="24" y="62"/>
                  </a:lnTo>
                  <a:lnTo>
                    <a:pt x="16" y="75"/>
                  </a:lnTo>
                  <a:lnTo>
                    <a:pt x="11" y="89"/>
                  </a:lnTo>
                  <a:lnTo>
                    <a:pt x="6" y="104"/>
                  </a:lnTo>
                  <a:lnTo>
                    <a:pt x="2" y="120"/>
                  </a:lnTo>
                  <a:lnTo>
                    <a:pt x="1" y="138"/>
                  </a:lnTo>
                  <a:lnTo>
                    <a:pt x="0" y="156"/>
                  </a:lnTo>
                  <a:lnTo>
                    <a:pt x="1" y="177"/>
                  </a:lnTo>
                  <a:lnTo>
                    <a:pt x="3" y="196"/>
                  </a:lnTo>
                  <a:lnTo>
                    <a:pt x="8" y="214"/>
                  </a:lnTo>
                  <a:lnTo>
                    <a:pt x="13" y="231"/>
                  </a:lnTo>
                  <a:lnTo>
                    <a:pt x="21" y="247"/>
                  </a:lnTo>
                  <a:lnTo>
                    <a:pt x="29" y="261"/>
                  </a:lnTo>
                  <a:lnTo>
                    <a:pt x="39" y="275"/>
                  </a:lnTo>
                  <a:lnTo>
                    <a:pt x="50" y="287"/>
                  </a:lnTo>
                  <a:lnTo>
                    <a:pt x="63" y="297"/>
                  </a:lnTo>
                  <a:lnTo>
                    <a:pt x="78" y="307"/>
                  </a:lnTo>
                  <a:lnTo>
                    <a:pt x="93" y="316"/>
                  </a:lnTo>
                  <a:lnTo>
                    <a:pt x="110" y="322"/>
                  </a:lnTo>
                  <a:lnTo>
                    <a:pt x="128" y="327"/>
                  </a:lnTo>
                  <a:lnTo>
                    <a:pt x="148" y="331"/>
                  </a:lnTo>
                  <a:lnTo>
                    <a:pt x="169" y="334"/>
                  </a:lnTo>
                  <a:lnTo>
                    <a:pt x="190" y="334"/>
                  </a:lnTo>
                  <a:lnTo>
                    <a:pt x="210" y="334"/>
                  </a:lnTo>
                  <a:lnTo>
                    <a:pt x="227" y="332"/>
                  </a:lnTo>
                  <a:lnTo>
                    <a:pt x="243" y="329"/>
                  </a:lnTo>
                  <a:lnTo>
                    <a:pt x="258" y="327"/>
                  </a:lnTo>
                  <a:lnTo>
                    <a:pt x="281" y="321"/>
                  </a:lnTo>
                  <a:lnTo>
                    <a:pt x="297" y="317"/>
                  </a:lnTo>
                  <a:lnTo>
                    <a:pt x="303" y="314"/>
                  </a:lnTo>
                  <a:lnTo>
                    <a:pt x="303" y="273"/>
                  </a:lnTo>
                  <a:lnTo>
                    <a:pt x="294" y="275"/>
                  </a:lnTo>
                  <a:lnTo>
                    <a:pt x="281" y="279"/>
                  </a:lnTo>
                  <a:lnTo>
                    <a:pt x="265" y="282"/>
                  </a:lnTo>
                  <a:lnTo>
                    <a:pt x="246" y="286"/>
                  </a:lnTo>
                  <a:lnTo>
                    <a:pt x="226" y="286"/>
                  </a:lnTo>
                  <a:lnTo>
                    <a:pt x="209" y="286"/>
                  </a:lnTo>
                  <a:lnTo>
                    <a:pt x="194" y="282"/>
                  </a:lnTo>
                  <a:lnTo>
                    <a:pt x="180" y="278"/>
                  </a:lnTo>
                  <a:lnTo>
                    <a:pt x="166" y="273"/>
                  </a:lnTo>
                  <a:lnTo>
                    <a:pt x="154" y="266"/>
                  </a:lnTo>
                  <a:lnTo>
                    <a:pt x="144" y="258"/>
                  </a:lnTo>
                  <a:lnTo>
                    <a:pt x="135" y="248"/>
                  </a:lnTo>
                  <a:lnTo>
                    <a:pt x="126" y="239"/>
                  </a:lnTo>
                  <a:lnTo>
                    <a:pt x="119" y="228"/>
                  </a:lnTo>
                  <a:lnTo>
                    <a:pt x="112" y="216"/>
                  </a:lnTo>
                  <a:lnTo>
                    <a:pt x="108" y="203"/>
                  </a:lnTo>
                  <a:lnTo>
                    <a:pt x="104" y="192"/>
                  </a:lnTo>
                  <a:lnTo>
                    <a:pt x="101" y="179"/>
                  </a:lnTo>
                  <a:lnTo>
                    <a:pt x="97" y="165"/>
                  </a:lnTo>
                  <a:lnTo>
                    <a:pt x="96" y="152"/>
                  </a:lnTo>
                  <a:lnTo>
                    <a:pt x="95" y="139"/>
                  </a:lnTo>
                  <a:lnTo>
                    <a:pt x="309" y="139"/>
                  </a:lnTo>
                  <a:lnTo>
                    <a:pt x="309" y="133"/>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15" name="Freeform 48"/>
            <p:cNvSpPr>
              <a:spLocks/>
            </p:cNvSpPr>
            <p:nvPr/>
          </p:nvSpPr>
          <p:spPr bwMode="gray">
            <a:xfrm>
              <a:off x="8535988" y="915866"/>
              <a:ext cx="88900" cy="153988"/>
            </a:xfrm>
            <a:custGeom>
              <a:avLst/>
              <a:gdLst>
                <a:gd name="T0" fmla="*/ 2147483647 w 245"/>
                <a:gd name="T1" fmla="*/ 0 h 426"/>
                <a:gd name="T2" fmla="*/ 2147483647 w 245"/>
                <a:gd name="T3" fmla="*/ 0 h 426"/>
                <a:gd name="T4" fmla="*/ 2147483647 w 245"/>
                <a:gd name="T5" fmla="*/ 2147483647 h 426"/>
                <a:gd name="T6" fmla="*/ 2147483647 w 245"/>
                <a:gd name="T7" fmla="*/ 2147483647 h 426"/>
                <a:gd name="T8" fmla="*/ 0 w 245"/>
                <a:gd name="T9" fmla="*/ 2147483647 h 426"/>
                <a:gd name="T10" fmla="*/ 0 w 245"/>
                <a:gd name="T11" fmla="*/ 2147483647 h 426"/>
                <a:gd name="T12" fmla="*/ 0 w 245"/>
                <a:gd name="T13" fmla="*/ 2147483647 h 426"/>
                <a:gd name="T14" fmla="*/ 2147483647 w 245"/>
                <a:gd name="T15" fmla="*/ 2147483647 h 426"/>
                <a:gd name="T16" fmla="*/ 2147483647 w 245"/>
                <a:gd name="T17" fmla="*/ 2147483647 h 426"/>
                <a:gd name="T18" fmla="*/ 2147483647 w 245"/>
                <a:gd name="T19" fmla="*/ 2147483647 h 426"/>
                <a:gd name="T20" fmla="*/ 2147483647 w 245"/>
                <a:gd name="T21" fmla="*/ 2147483647 h 426"/>
                <a:gd name="T22" fmla="*/ 2147483647 w 245"/>
                <a:gd name="T23" fmla="*/ 2147483647 h 426"/>
                <a:gd name="T24" fmla="*/ 2147483647 w 245"/>
                <a:gd name="T25" fmla="*/ 2147483647 h 426"/>
                <a:gd name="T26" fmla="*/ 2147483647 w 245"/>
                <a:gd name="T27" fmla="*/ 2147483647 h 426"/>
                <a:gd name="T28" fmla="*/ 2147483647 w 245"/>
                <a:gd name="T29" fmla="*/ 2147483647 h 426"/>
                <a:gd name="T30" fmla="*/ 2147483647 w 245"/>
                <a:gd name="T31" fmla="*/ 2147483647 h 426"/>
                <a:gd name="T32" fmla="*/ 2147483647 w 245"/>
                <a:gd name="T33" fmla="*/ 2147483647 h 426"/>
                <a:gd name="T34" fmla="*/ 2147483647 w 245"/>
                <a:gd name="T35" fmla="*/ 2147483647 h 426"/>
                <a:gd name="T36" fmla="*/ 2147483647 w 245"/>
                <a:gd name="T37" fmla="*/ 2147483647 h 426"/>
                <a:gd name="T38" fmla="*/ 2147483647 w 245"/>
                <a:gd name="T39" fmla="*/ 2147483647 h 426"/>
                <a:gd name="T40" fmla="*/ 2147483647 w 245"/>
                <a:gd name="T41" fmla="*/ 2147483647 h 426"/>
                <a:gd name="T42" fmla="*/ 2147483647 w 245"/>
                <a:gd name="T43" fmla="*/ 2147483647 h 426"/>
                <a:gd name="T44" fmla="*/ 2147483647 w 245"/>
                <a:gd name="T45" fmla="*/ 2147483647 h 426"/>
                <a:gd name="T46" fmla="*/ 2147483647 w 245"/>
                <a:gd name="T47" fmla="*/ 2147483647 h 426"/>
                <a:gd name="T48" fmla="*/ 2147483647 w 245"/>
                <a:gd name="T49" fmla="*/ 2147483647 h 426"/>
                <a:gd name="T50" fmla="*/ 2147483647 w 245"/>
                <a:gd name="T51" fmla="*/ 2147483647 h 426"/>
                <a:gd name="T52" fmla="*/ 2147483647 w 245"/>
                <a:gd name="T53" fmla="*/ 2147483647 h 426"/>
                <a:gd name="T54" fmla="*/ 2147483647 w 245"/>
                <a:gd name="T55" fmla="*/ 2147483647 h 426"/>
                <a:gd name="T56" fmla="*/ 2147483647 w 245"/>
                <a:gd name="T57" fmla="*/ 2147483647 h 426"/>
                <a:gd name="T58" fmla="*/ 2147483647 w 245"/>
                <a:gd name="T59" fmla="*/ 2147483647 h 426"/>
                <a:gd name="T60" fmla="*/ 2147483647 w 245"/>
                <a:gd name="T61" fmla="*/ 2147483647 h 426"/>
                <a:gd name="T62" fmla="*/ 2147483647 w 245"/>
                <a:gd name="T63" fmla="*/ 2147483647 h 426"/>
                <a:gd name="T64" fmla="*/ 2147483647 w 245"/>
                <a:gd name="T65" fmla="*/ 2147483647 h 426"/>
                <a:gd name="T66" fmla="*/ 2147483647 w 245"/>
                <a:gd name="T67" fmla="*/ 2147483647 h 426"/>
                <a:gd name="T68" fmla="*/ 2147483647 w 245"/>
                <a:gd name="T69" fmla="*/ 2147483647 h 426"/>
                <a:gd name="T70" fmla="*/ 2147483647 w 245"/>
                <a:gd name="T71" fmla="*/ 2147483647 h 426"/>
                <a:gd name="T72" fmla="*/ 2147483647 w 245"/>
                <a:gd name="T73" fmla="*/ 2147483647 h 426"/>
                <a:gd name="T74" fmla="*/ 2147483647 w 245"/>
                <a:gd name="T75" fmla="*/ 2147483647 h 426"/>
                <a:gd name="T76" fmla="*/ 2147483647 w 245"/>
                <a:gd name="T77" fmla="*/ 2147483647 h 426"/>
                <a:gd name="T78" fmla="*/ 2147483647 w 245"/>
                <a:gd name="T79" fmla="*/ 2147483647 h 426"/>
                <a:gd name="T80" fmla="*/ 2147483647 w 245"/>
                <a:gd name="T81" fmla="*/ 2147483647 h 426"/>
                <a:gd name="T82" fmla="*/ 2147483647 w 245"/>
                <a:gd name="T83" fmla="*/ 2147483647 h 426"/>
                <a:gd name="T84" fmla="*/ 2147483647 w 245"/>
                <a:gd name="T85" fmla="*/ 2147483647 h 426"/>
                <a:gd name="T86" fmla="*/ 2147483647 w 245"/>
                <a:gd name="T87" fmla="*/ 2147483647 h 426"/>
                <a:gd name="T88" fmla="*/ 2147483647 w 245"/>
                <a:gd name="T89" fmla="*/ 2147483647 h 426"/>
                <a:gd name="T90" fmla="*/ 2147483647 w 245"/>
                <a:gd name="T91" fmla="*/ 2147483647 h 426"/>
                <a:gd name="T92" fmla="*/ 2147483647 w 245"/>
                <a:gd name="T93" fmla="*/ 2147483647 h 426"/>
                <a:gd name="T94" fmla="*/ 2147483647 w 245"/>
                <a:gd name="T95" fmla="*/ 2147483647 h 426"/>
                <a:gd name="T96" fmla="*/ 2147483647 w 245"/>
                <a:gd name="T97" fmla="*/ 2147483647 h 426"/>
                <a:gd name="T98" fmla="*/ 2147483647 w 245"/>
                <a:gd name="T99" fmla="*/ 2147483647 h 426"/>
                <a:gd name="T100" fmla="*/ 2147483647 w 245"/>
                <a:gd name="T101" fmla="*/ 2147483647 h 426"/>
                <a:gd name="T102" fmla="*/ 2147483647 w 245"/>
                <a:gd name="T103" fmla="*/ 2147483647 h 426"/>
                <a:gd name="T104" fmla="*/ 2147483647 w 245"/>
                <a:gd name="T105" fmla="*/ 2147483647 h 426"/>
                <a:gd name="T106" fmla="*/ 2147483647 w 245"/>
                <a:gd name="T107" fmla="*/ 2147483647 h 426"/>
                <a:gd name="T108" fmla="*/ 2147483647 w 245"/>
                <a:gd name="T109" fmla="*/ 2147483647 h 426"/>
                <a:gd name="T110" fmla="*/ 2147483647 w 245"/>
                <a:gd name="T111" fmla="*/ 0 h 426"/>
                <a:gd name="T112" fmla="*/ 2147483647 w 245"/>
                <a:gd name="T113" fmla="*/ 0 h 4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5"/>
                <a:gd name="T172" fmla="*/ 0 h 426"/>
                <a:gd name="T173" fmla="*/ 245 w 245"/>
                <a:gd name="T174" fmla="*/ 426 h 4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5" h="426">
                  <a:moveTo>
                    <a:pt x="59" y="0"/>
                  </a:moveTo>
                  <a:lnTo>
                    <a:pt x="59" y="0"/>
                  </a:lnTo>
                  <a:lnTo>
                    <a:pt x="59" y="100"/>
                  </a:lnTo>
                  <a:lnTo>
                    <a:pt x="0" y="100"/>
                  </a:lnTo>
                  <a:lnTo>
                    <a:pt x="0" y="139"/>
                  </a:lnTo>
                  <a:lnTo>
                    <a:pt x="59" y="139"/>
                  </a:lnTo>
                  <a:lnTo>
                    <a:pt x="59" y="335"/>
                  </a:lnTo>
                  <a:lnTo>
                    <a:pt x="60" y="350"/>
                  </a:lnTo>
                  <a:lnTo>
                    <a:pt x="61" y="363"/>
                  </a:lnTo>
                  <a:lnTo>
                    <a:pt x="64" y="374"/>
                  </a:lnTo>
                  <a:lnTo>
                    <a:pt x="69" y="385"/>
                  </a:lnTo>
                  <a:lnTo>
                    <a:pt x="74" y="394"/>
                  </a:lnTo>
                  <a:lnTo>
                    <a:pt x="79" y="401"/>
                  </a:lnTo>
                  <a:lnTo>
                    <a:pt x="87" y="408"/>
                  </a:lnTo>
                  <a:lnTo>
                    <a:pt x="94" y="412"/>
                  </a:lnTo>
                  <a:lnTo>
                    <a:pt x="103" y="416"/>
                  </a:lnTo>
                  <a:lnTo>
                    <a:pt x="112" y="419"/>
                  </a:lnTo>
                  <a:lnTo>
                    <a:pt x="122" y="421"/>
                  </a:lnTo>
                  <a:lnTo>
                    <a:pt x="133" y="424"/>
                  </a:lnTo>
                  <a:lnTo>
                    <a:pt x="155" y="426"/>
                  </a:lnTo>
                  <a:lnTo>
                    <a:pt x="180" y="426"/>
                  </a:lnTo>
                  <a:lnTo>
                    <a:pt x="192" y="426"/>
                  </a:lnTo>
                  <a:lnTo>
                    <a:pt x="204" y="425"/>
                  </a:lnTo>
                  <a:lnTo>
                    <a:pt x="231" y="420"/>
                  </a:lnTo>
                  <a:lnTo>
                    <a:pt x="236" y="420"/>
                  </a:lnTo>
                  <a:lnTo>
                    <a:pt x="236" y="381"/>
                  </a:lnTo>
                  <a:lnTo>
                    <a:pt x="229" y="382"/>
                  </a:lnTo>
                  <a:lnTo>
                    <a:pt x="216" y="384"/>
                  </a:lnTo>
                  <a:lnTo>
                    <a:pt x="202" y="385"/>
                  </a:lnTo>
                  <a:lnTo>
                    <a:pt x="184" y="384"/>
                  </a:lnTo>
                  <a:lnTo>
                    <a:pt x="171" y="382"/>
                  </a:lnTo>
                  <a:lnTo>
                    <a:pt x="166" y="380"/>
                  </a:lnTo>
                  <a:lnTo>
                    <a:pt x="162" y="378"/>
                  </a:lnTo>
                  <a:lnTo>
                    <a:pt x="157" y="374"/>
                  </a:lnTo>
                  <a:lnTo>
                    <a:pt x="154" y="371"/>
                  </a:lnTo>
                  <a:lnTo>
                    <a:pt x="152" y="368"/>
                  </a:lnTo>
                  <a:lnTo>
                    <a:pt x="150" y="363"/>
                  </a:lnTo>
                  <a:lnTo>
                    <a:pt x="148" y="353"/>
                  </a:lnTo>
                  <a:lnTo>
                    <a:pt x="147" y="340"/>
                  </a:lnTo>
                  <a:lnTo>
                    <a:pt x="147" y="324"/>
                  </a:lnTo>
                  <a:lnTo>
                    <a:pt x="147" y="139"/>
                  </a:lnTo>
                  <a:lnTo>
                    <a:pt x="245" y="139"/>
                  </a:lnTo>
                  <a:lnTo>
                    <a:pt x="245" y="100"/>
                  </a:lnTo>
                  <a:lnTo>
                    <a:pt x="147" y="100"/>
                  </a:lnTo>
                  <a:lnTo>
                    <a:pt x="147" y="0"/>
                  </a:lnTo>
                  <a:lnTo>
                    <a:pt x="59" y="0"/>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16" name="Freeform 50"/>
            <p:cNvSpPr>
              <a:spLocks/>
            </p:cNvSpPr>
            <p:nvPr/>
          </p:nvSpPr>
          <p:spPr bwMode="gray">
            <a:xfrm>
              <a:off x="8383588" y="950791"/>
              <a:ext cx="141287" cy="117475"/>
            </a:xfrm>
            <a:custGeom>
              <a:avLst/>
              <a:gdLst>
                <a:gd name="T0" fmla="*/ 2147483647 w 387"/>
                <a:gd name="T1" fmla="*/ 2147483647 h 319"/>
                <a:gd name="T2" fmla="*/ 2147483647 w 387"/>
                <a:gd name="T3" fmla="*/ 0 h 319"/>
                <a:gd name="T4" fmla="*/ 2147483647 w 387"/>
                <a:gd name="T5" fmla="*/ 0 h 319"/>
                <a:gd name="T6" fmla="*/ 2147483647 w 387"/>
                <a:gd name="T7" fmla="*/ 2147483647 h 319"/>
                <a:gd name="T8" fmla="*/ 2147483647 w 387"/>
                <a:gd name="T9" fmla="*/ 0 h 319"/>
                <a:gd name="T10" fmla="*/ 0 w 387"/>
                <a:gd name="T11" fmla="*/ 0 h 319"/>
                <a:gd name="T12" fmla="*/ 0 w 387"/>
                <a:gd name="T13" fmla="*/ 2147483647 h 319"/>
                <a:gd name="T14" fmla="*/ 2147483647 w 387"/>
                <a:gd name="T15" fmla="*/ 2147483647 h 319"/>
                <a:gd name="T16" fmla="*/ 2147483647 w 387"/>
                <a:gd name="T17" fmla="*/ 2147483647 h 319"/>
                <a:gd name="T18" fmla="*/ 2147483647 w 387"/>
                <a:gd name="T19" fmla="*/ 2147483647 h 319"/>
                <a:gd name="T20" fmla="*/ 2147483647 w 387"/>
                <a:gd name="T21" fmla="*/ 2147483647 h 319"/>
                <a:gd name="T22" fmla="*/ 2147483647 w 387"/>
                <a:gd name="T23" fmla="*/ 2147483647 h 319"/>
                <a:gd name="T24" fmla="*/ 2147483647 w 387"/>
                <a:gd name="T25" fmla="*/ 2147483647 h 319"/>
                <a:gd name="T26" fmla="*/ 2147483647 w 387"/>
                <a:gd name="T27" fmla="*/ 2147483647 h 319"/>
                <a:gd name="T28" fmla="*/ 2147483647 w 387"/>
                <a:gd name="T29" fmla="*/ 2147483647 h 319"/>
                <a:gd name="T30" fmla="*/ 2147483647 w 387"/>
                <a:gd name="T31" fmla="*/ 2147483647 h 319"/>
                <a:gd name="T32" fmla="*/ 2147483647 w 387"/>
                <a:gd name="T33" fmla="*/ 2147483647 h 319"/>
                <a:gd name="T34" fmla="*/ 2147483647 w 387"/>
                <a:gd name="T35" fmla="*/ 2147483647 h 319"/>
                <a:gd name="T36" fmla="*/ 2147483647 w 387"/>
                <a:gd name="T37" fmla="*/ 2147483647 h 319"/>
                <a:gd name="T38" fmla="*/ 2147483647 w 387"/>
                <a:gd name="T39" fmla="*/ 2147483647 h 319"/>
                <a:gd name="T40" fmla="*/ 2147483647 w 387"/>
                <a:gd name="T41" fmla="*/ 2147483647 h 319"/>
                <a:gd name="T42" fmla="*/ 2147483647 w 387"/>
                <a:gd name="T43" fmla="*/ 2147483647 h 319"/>
                <a:gd name="T44" fmla="*/ 2147483647 w 387"/>
                <a:gd name="T45" fmla="*/ 2147483647 h 319"/>
                <a:gd name="T46" fmla="*/ 2147483647 w 387"/>
                <a:gd name="T47" fmla="*/ 2147483647 h 319"/>
                <a:gd name="T48" fmla="*/ 2147483647 w 387"/>
                <a:gd name="T49" fmla="*/ 2147483647 h 3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7"/>
                <a:gd name="T76" fmla="*/ 0 h 319"/>
                <a:gd name="T77" fmla="*/ 387 w 387"/>
                <a:gd name="T78" fmla="*/ 319 h 3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7" h="319">
                  <a:moveTo>
                    <a:pt x="297" y="104"/>
                  </a:moveTo>
                  <a:lnTo>
                    <a:pt x="387" y="0"/>
                  </a:lnTo>
                  <a:lnTo>
                    <a:pt x="295" y="0"/>
                  </a:lnTo>
                  <a:lnTo>
                    <a:pt x="209" y="98"/>
                  </a:lnTo>
                  <a:lnTo>
                    <a:pt x="133" y="0"/>
                  </a:lnTo>
                  <a:lnTo>
                    <a:pt x="0" y="0"/>
                  </a:lnTo>
                  <a:lnTo>
                    <a:pt x="0" y="25"/>
                  </a:lnTo>
                  <a:lnTo>
                    <a:pt x="5" y="25"/>
                  </a:lnTo>
                  <a:lnTo>
                    <a:pt x="21" y="27"/>
                  </a:lnTo>
                  <a:lnTo>
                    <a:pt x="34" y="30"/>
                  </a:lnTo>
                  <a:lnTo>
                    <a:pt x="45" y="33"/>
                  </a:lnTo>
                  <a:lnTo>
                    <a:pt x="54" y="37"/>
                  </a:lnTo>
                  <a:lnTo>
                    <a:pt x="63" y="43"/>
                  </a:lnTo>
                  <a:lnTo>
                    <a:pt x="70" y="51"/>
                  </a:lnTo>
                  <a:lnTo>
                    <a:pt x="80" y="62"/>
                  </a:lnTo>
                  <a:lnTo>
                    <a:pt x="89" y="73"/>
                  </a:lnTo>
                  <a:lnTo>
                    <a:pt x="144" y="147"/>
                  </a:lnTo>
                  <a:lnTo>
                    <a:pt x="54" y="251"/>
                  </a:lnTo>
                  <a:lnTo>
                    <a:pt x="147" y="251"/>
                  </a:lnTo>
                  <a:lnTo>
                    <a:pt x="188" y="204"/>
                  </a:lnTo>
                  <a:lnTo>
                    <a:pt x="273" y="319"/>
                  </a:lnTo>
                  <a:lnTo>
                    <a:pt x="377" y="319"/>
                  </a:lnTo>
                  <a:lnTo>
                    <a:pt x="213" y="104"/>
                  </a:lnTo>
                  <a:lnTo>
                    <a:pt x="297" y="104"/>
                  </a:lnTo>
                  <a:close/>
                </a:path>
              </a:pathLst>
            </a:custGeom>
            <a:solidFill>
              <a:srgbClr val="1A1A1A"/>
            </a:solidFill>
            <a:ln w="9525" algn="ctr">
              <a:noFill/>
              <a:miter lim="800000"/>
              <a:headEnd/>
              <a:tailEnd/>
            </a:ln>
            <a:effectLst/>
          </p:spPr>
          <p:txBody>
            <a:bodyPr wrap="none" lIns="90000" tIns="46800" rIns="90000" bIns="46800"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sp>
          <p:nvSpPr>
            <p:cNvPr id="217" name="Freeform 52"/>
            <p:cNvSpPr>
              <a:spLocks/>
            </p:cNvSpPr>
            <p:nvPr/>
          </p:nvSpPr>
          <p:spPr bwMode="gray">
            <a:xfrm>
              <a:off x="8521700" y="868241"/>
              <a:ext cx="76200" cy="47625"/>
            </a:xfrm>
            <a:custGeom>
              <a:avLst/>
              <a:gdLst>
                <a:gd name="T0" fmla="*/ 2147483647 w 205"/>
                <a:gd name="T1" fmla="*/ 2147483647 h 129"/>
                <a:gd name="T2" fmla="*/ 0 w 205"/>
                <a:gd name="T3" fmla="*/ 2147483647 h 129"/>
                <a:gd name="T4" fmla="*/ 2147483647 w 205"/>
                <a:gd name="T5" fmla="*/ 0 h 129"/>
                <a:gd name="T6" fmla="*/ 2147483647 w 205"/>
                <a:gd name="T7" fmla="*/ 0 h 129"/>
                <a:gd name="T8" fmla="*/ 2147483647 w 205"/>
                <a:gd name="T9" fmla="*/ 2147483647 h 129"/>
                <a:gd name="T10" fmla="*/ 0 60000 65536"/>
                <a:gd name="T11" fmla="*/ 0 60000 65536"/>
                <a:gd name="T12" fmla="*/ 0 60000 65536"/>
                <a:gd name="T13" fmla="*/ 0 60000 65536"/>
                <a:gd name="T14" fmla="*/ 0 60000 65536"/>
                <a:gd name="T15" fmla="*/ 0 w 205"/>
                <a:gd name="T16" fmla="*/ 0 h 129"/>
                <a:gd name="T17" fmla="*/ 205 w 205"/>
                <a:gd name="T18" fmla="*/ 129 h 129"/>
              </a:gdLst>
              <a:ahLst/>
              <a:cxnLst>
                <a:cxn ang="T10">
                  <a:pos x="T0" y="T1"/>
                </a:cxn>
                <a:cxn ang="T11">
                  <a:pos x="T2" y="T3"/>
                </a:cxn>
                <a:cxn ang="T12">
                  <a:pos x="T4" y="T5"/>
                </a:cxn>
                <a:cxn ang="T13">
                  <a:pos x="T6" y="T7"/>
                </a:cxn>
                <a:cxn ang="T14">
                  <a:pos x="T8" y="T9"/>
                </a:cxn>
              </a:cxnLst>
              <a:rect l="T15" t="T16" r="T17" b="T18"/>
              <a:pathLst>
                <a:path w="205" h="129">
                  <a:moveTo>
                    <a:pt x="93" y="129"/>
                  </a:moveTo>
                  <a:lnTo>
                    <a:pt x="0" y="129"/>
                  </a:lnTo>
                  <a:lnTo>
                    <a:pt x="112" y="0"/>
                  </a:lnTo>
                  <a:lnTo>
                    <a:pt x="205" y="0"/>
                  </a:lnTo>
                  <a:lnTo>
                    <a:pt x="93" y="129"/>
                  </a:lnTo>
                  <a:close/>
                </a:path>
              </a:pathLst>
            </a:custGeom>
            <a:solidFill>
              <a:srgbClr val="FD0014"/>
            </a:solidFill>
            <a:ln w="9525">
              <a:noFill/>
              <a:miter lim="800000"/>
              <a:headEnd/>
              <a:tailEnd/>
            </a:ln>
            <a:effectLst/>
          </p:spPr>
          <p:txBody>
            <a:bodyPr wrap="none" anchor="ctr"/>
            <a:lstStyle/>
            <a:p>
              <a:pPr algn="l" rtl="0" fontAlgn="auto">
                <a:lnSpc>
                  <a:spcPct val="90000"/>
                </a:lnSpc>
                <a:spcBef>
                  <a:spcPts val="0"/>
                </a:spcBef>
                <a:spcAft>
                  <a:spcPts val="0"/>
                </a:spcAft>
                <a:defRPr/>
              </a:pPr>
              <a:endParaRPr kumimoji="0" lang="ja-JP" altLang="en-US" sz="2417" kern="0">
                <a:solidFill>
                  <a:sysClr val="windowText" lastClr="000000"/>
                </a:solidFill>
                <a:latin typeface="HGPｺﾞｼｯｸE" pitchFamily="50" charset="-128"/>
                <a:ea typeface="HGPｺﾞｼｯｸE" pitchFamily="50" charset="-128"/>
                <a:cs typeface="+mn-cs"/>
              </a:endParaRPr>
            </a:p>
          </p:txBody>
        </p:sp>
      </p:grpSp>
    </p:spTree>
    <p:extLst>
      <p:ext uri="{BB962C8B-B14F-4D97-AF65-F5344CB8AC3E}">
        <p14:creationId xmlns:p14="http://schemas.microsoft.com/office/powerpoint/2010/main" val="2810239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pic>
        <p:nvPicPr>
          <p:cNvPr id="3" name="図 2" descr="ea60_010_030_dmac [更新済み].wmf"/>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4301339" y="2889542"/>
            <a:ext cx="3589325" cy="1029842"/>
          </a:xfrm>
          <a:prstGeom prst="rect">
            <a:avLst/>
          </a:prstGeom>
        </p:spPr>
      </p:pic>
    </p:spTree>
    <p:extLst>
      <p:ext uri="{BB962C8B-B14F-4D97-AF65-F5344CB8AC3E}">
        <p14:creationId xmlns:p14="http://schemas.microsoft.com/office/powerpoint/2010/main" val="429374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6260A-F212-992A-36F2-01D8E43EE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04948A-CAE1-2610-AF6A-75EA1FD773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08DF0-E652-C65B-C9BB-110ADDA0572F}"/>
              </a:ext>
            </a:extLst>
          </p:cNvPr>
          <p:cNvSpPr>
            <a:spLocks noGrp="1"/>
          </p:cNvSpPr>
          <p:nvPr>
            <p:ph type="dt" sz="half" idx="10"/>
          </p:nvPr>
        </p:nvSpPr>
        <p:spPr/>
        <p:txBody>
          <a:bodyPr/>
          <a:lstStyle/>
          <a:p>
            <a:fld id="{D265C0EE-8928-704C-9EBB-C126223FB67D}" type="datetimeFigureOut">
              <a:rPr lang="en-US" smtClean="0"/>
              <a:t>6/18/23</a:t>
            </a:fld>
            <a:endParaRPr lang="en-US"/>
          </a:p>
        </p:txBody>
      </p:sp>
      <p:sp>
        <p:nvSpPr>
          <p:cNvPr id="5" name="Footer Placeholder 4">
            <a:extLst>
              <a:ext uri="{FF2B5EF4-FFF2-40B4-BE49-F238E27FC236}">
                <a16:creationId xmlns:a16="http://schemas.microsoft.com/office/drawing/2014/main" id="{96B16517-67AB-C829-3AE5-4B78AFB60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E5290-C4F3-F361-BBD7-185245754D16}"/>
              </a:ext>
            </a:extLst>
          </p:cNvPr>
          <p:cNvSpPr>
            <a:spLocks noGrp="1"/>
          </p:cNvSpPr>
          <p:nvPr>
            <p:ph type="sldNum" sz="quarter" idx="12"/>
          </p:nvPr>
        </p:nvSpPr>
        <p:spPr/>
        <p:txBody>
          <a:bodyPr/>
          <a:lstStyle/>
          <a:p>
            <a:fld id="{8FAC67C3-F037-4E45-8BC1-5BE9363CD236}" type="slidenum">
              <a:rPr lang="en-US" smtClean="0"/>
              <a:t>‹#›</a:t>
            </a:fld>
            <a:endParaRPr lang="en-US"/>
          </a:p>
        </p:txBody>
      </p:sp>
    </p:spTree>
    <p:extLst>
      <p:ext uri="{BB962C8B-B14F-4D97-AF65-F5344CB8AC3E}">
        <p14:creationId xmlns:p14="http://schemas.microsoft.com/office/powerpoint/2010/main" val="58922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0033-DA08-F67E-9634-E23F604493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2AD5FE-07BD-159A-6C1F-D2A4EF56AA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C00E4-87C2-2D1D-9219-A9B44FAEEC15}"/>
              </a:ext>
            </a:extLst>
          </p:cNvPr>
          <p:cNvSpPr>
            <a:spLocks noGrp="1"/>
          </p:cNvSpPr>
          <p:nvPr>
            <p:ph type="dt" sz="half" idx="10"/>
          </p:nvPr>
        </p:nvSpPr>
        <p:spPr/>
        <p:txBody>
          <a:bodyPr/>
          <a:lstStyle/>
          <a:p>
            <a:fld id="{D265C0EE-8928-704C-9EBB-C126223FB67D}" type="datetimeFigureOut">
              <a:rPr lang="en-US" smtClean="0"/>
              <a:t>6/18/23</a:t>
            </a:fld>
            <a:endParaRPr lang="en-US"/>
          </a:p>
        </p:txBody>
      </p:sp>
      <p:sp>
        <p:nvSpPr>
          <p:cNvPr id="5" name="Footer Placeholder 4">
            <a:extLst>
              <a:ext uri="{FF2B5EF4-FFF2-40B4-BE49-F238E27FC236}">
                <a16:creationId xmlns:a16="http://schemas.microsoft.com/office/drawing/2014/main" id="{82EF8197-E190-5F6D-1E5C-27596F712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FDE87-65EF-6FD9-478E-0E5DFF773E3E}"/>
              </a:ext>
            </a:extLst>
          </p:cNvPr>
          <p:cNvSpPr>
            <a:spLocks noGrp="1"/>
          </p:cNvSpPr>
          <p:nvPr>
            <p:ph type="sldNum" sz="quarter" idx="12"/>
          </p:nvPr>
        </p:nvSpPr>
        <p:spPr/>
        <p:txBody>
          <a:bodyPr/>
          <a:lstStyle/>
          <a:p>
            <a:fld id="{8FAC67C3-F037-4E45-8BC1-5BE9363CD236}" type="slidenum">
              <a:rPr lang="en-US" smtClean="0"/>
              <a:t>‹#›</a:t>
            </a:fld>
            <a:endParaRPr lang="en-US"/>
          </a:p>
        </p:txBody>
      </p:sp>
    </p:spTree>
    <p:extLst>
      <p:ext uri="{BB962C8B-B14F-4D97-AF65-F5344CB8AC3E}">
        <p14:creationId xmlns:p14="http://schemas.microsoft.com/office/powerpoint/2010/main" val="145151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F5180-0BBE-5629-E192-13A1386392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D05CC-7D9E-0BF0-AA2E-6D498D2137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319BBB-0260-C269-59F2-3377ED92E2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2E1F4E-5F8B-688C-4995-8CC662FF4F99}"/>
              </a:ext>
            </a:extLst>
          </p:cNvPr>
          <p:cNvSpPr>
            <a:spLocks noGrp="1"/>
          </p:cNvSpPr>
          <p:nvPr>
            <p:ph type="dt" sz="half" idx="10"/>
          </p:nvPr>
        </p:nvSpPr>
        <p:spPr/>
        <p:txBody>
          <a:bodyPr/>
          <a:lstStyle/>
          <a:p>
            <a:fld id="{D265C0EE-8928-704C-9EBB-C126223FB67D}" type="datetimeFigureOut">
              <a:rPr lang="en-US" smtClean="0"/>
              <a:t>6/18/23</a:t>
            </a:fld>
            <a:endParaRPr lang="en-US"/>
          </a:p>
        </p:txBody>
      </p:sp>
      <p:sp>
        <p:nvSpPr>
          <p:cNvPr id="6" name="Footer Placeholder 5">
            <a:extLst>
              <a:ext uri="{FF2B5EF4-FFF2-40B4-BE49-F238E27FC236}">
                <a16:creationId xmlns:a16="http://schemas.microsoft.com/office/drawing/2014/main" id="{0F9F4627-F653-DBCD-6FFD-DBC26E1B21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DA613A-84C6-DC9A-1B1D-7E8627D802B3}"/>
              </a:ext>
            </a:extLst>
          </p:cNvPr>
          <p:cNvSpPr>
            <a:spLocks noGrp="1"/>
          </p:cNvSpPr>
          <p:nvPr>
            <p:ph type="sldNum" sz="quarter" idx="12"/>
          </p:nvPr>
        </p:nvSpPr>
        <p:spPr/>
        <p:txBody>
          <a:bodyPr/>
          <a:lstStyle/>
          <a:p>
            <a:fld id="{8FAC67C3-F037-4E45-8BC1-5BE9363CD236}" type="slidenum">
              <a:rPr lang="en-US" smtClean="0"/>
              <a:t>‹#›</a:t>
            </a:fld>
            <a:endParaRPr lang="en-US"/>
          </a:p>
        </p:txBody>
      </p:sp>
    </p:spTree>
    <p:extLst>
      <p:ext uri="{BB962C8B-B14F-4D97-AF65-F5344CB8AC3E}">
        <p14:creationId xmlns:p14="http://schemas.microsoft.com/office/powerpoint/2010/main" val="128863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779B-0681-D901-9E9A-FC1B6F4CC0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DF46CF-D9E0-FEB5-FA1A-DEB2902C6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26476F-D7D9-62BA-2645-F3EE10F0F4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FA639E-82E8-2588-7AFA-54DD4C324F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560AC0-FD5A-96D8-7D00-019C970645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764C02-62F0-3F68-11CC-C9852118D609}"/>
              </a:ext>
            </a:extLst>
          </p:cNvPr>
          <p:cNvSpPr>
            <a:spLocks noGrp="1"/>
          </p:cNvSpPr>
          <p:nvPr>
            <p:ph type="dt" sz="half" idx="10"/>
          </p:nvPr>
        </p:nvSpPr>
        <p:spPr/>
        <p:txBody>
          <a:bodyPr/>
          <a:lstStyle/>
          <a:p>
            <a:fld id="{D265C0EE-8928-704C-9EBB-C126223FB67D}" type="datetimeFigureOut">
              <a:rPr lang="en-US" smtClean="0"/>
              <a:t>6/18/23</a:t>
            </a:fld>
            <a:endParaRPr lang="en-US"/>
          </a:p>
        </p:txBody>
      </p:sp>
      <p:sp>
        <p:nvSpPr>
          <p:cNvPr id="8" name="Footer Placeholder 7">
            <a:extLst>
              <a:ext uri="{FF2B5EF4-FFF2-40B4-BE49-F238E27FC236}">
                <a16:creationId xmlns:a16="http://schemas.microsoft.com/office/drawing/2014/main" id="{4E6A6010-0A63-8866-4AE5-77016DBC0E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4B3BE5-798F-23D5-7DB3-C59E98C39223}"/>
              </a:ext>
            </a:extLst>
          </p:cNvPr>
          <p:cNvSpPr>
            <a:spLocks noGrp="1"/>
          </p:cNvSpPr>
          <p:nvPr>
            <p:ph type="sldNum" sz="quarter" idx="12"/>
          </p:nvPr>
        </p:nvSpPr>
        <p:spPr/>
        <p:txBody>
          <a:bodyPr/>
          <a:lstStyle/>
          <a:p>
            <a:fld id="{8FAC67C3-F037-4E45-8BC1-5BE9363CD236}" type="slidenum">
              <a:rPr lang="en-US" smtClean="0"/>
              <a:t>‹#›</a:t>
            </a:fld>
            <a:endParaRPr lang="en-US"/>
          </a:p>
        </p:txBody>
      </p:sp>
    </p:spTree>
    <p:extLst>
      <p:ext uri="{BB962C8B-B14F-4D97-AF65-F5344CB8AC3E}">
        <p14:creationId xmlns:p14="http://schemas.microsoft.com/office/powerpoint/2010/main" val="1590538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4D3C-CE3E-AC41-6443-1DFC140C32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91D449-DE0D-BF32-8D9C-F10F069C6BDB}"/>
              </a:ext>
            </a:extLst>
          </p:cNvPr>
          <p:cNvSpPr>
            <a:spLocks noGrp="1"/>
          </p:cNvSpPr>
          <p:nvPr>
            <p:ph type="dt" sz="half" idx="10"/>
          </p:nvPr>
        </p:nvSpPr>
        <p:spPr/>
        <p:txBody>
          <a:bodyPr/>
          <a:lstStyle/>
          <a:p>
            <a:fld id="{D265C0EE-8928-704C-9EBB-C126223FB67D}" type="datetimeFigureOut">
              <a:rPr lang="en-US" smtClean="0"/>
              <a:t>6/18/23</a:t>
            </a:fld>
            <a:endParaRPr lang="en-US"/>
          </a:p>
        </p:txBody>
      </p:sp>
      <p:sp>
        <p:nvSpPr>
          <p:cNvPr id="4" name="Footer Placeholder 3">
            <a:extLst>
              <a:ext uri="{FF2B5EF4-FFF2-40B4-BE49-F238E27FC236}">
                <a16:creationId xmlns:a16="http://schemas.microsoft.com/office/drawing/2014/main" id="{D7551F0B-230D-68BE-52ED-9E681ED9EA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FC796A-C244-92D8-49A6-2A9E65DC8214}"/>
              </a:ext>
            </a:extLst>
          </p:cNvPr>
          <p:cNvSpPr>
            <a:spLocks noGrp="1"/>
          </p:cNvSpPr>
          <p:nvPr>
            <p:ph type="sldNum" sz="quarter" idx="12"/>
          </p:nvPr>
        </p:nvSpPr>
        <p:spPr/>
        <p:txBody>
          <a:bodyPr/>
          <a:lstStyle/>
          <a:p>
            <a:fld id="{8FAC67C3-F037-4E45-8BC1-5BE9363CD236}" type="slidenum">
              <a:rPr lang="en-US" smtClean="0"/>
              <a:t>‹#›</a:t>
            </a:fld>
            <a:endParaRPr lang="en-US"/>
          </a:p>
        </p:txBody>
      </p:sp>
    </p:spTree>
    <p:extLst>
      <p:ext uri="{BB962C8B-B14F-4D97-AF65-F5344CB8AC3E}">
        <p14:creationId xmlns:p14="http://schemas.microsoft.com/office/powerpoint/2010/main" val="319358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49B5D-9F44-094D-0BB1-239658398A80}"/>
              </a:ext>
            </a:extLst>
          </p:cNvPr>
          <p:cNvSpPr>
            <a:spLocks noGrp="1"/>
          </p:cNvSpPr>
          <p:nvPr>
            <p:ph type="dt" sz="half" idx="10"/>
          </p:nvPr>
        </p:nvSpPr>
        <p:spPr/>
        <p:txBody>
          <a:bodyPr/>
          <a:lstStyle/>
          <a:p>
            <a:fld id="{D265C0EE-8928-704C-9EBB-C126223FB67D}" type="datetimeFigureOut">
              <a:rPr lang="en-US" smtClean="0"/>
              <a:t>6/18/23</a:t>
            </a:fld>
            <a:endParaRPr lang="en-US"/>
          </a:p>
        </p:txBody>
      </p:sp>
      <p:sp>
        <p:nvSpPr>
          <p:cNvPr id="3" name="Footer Placeholder 2">
            <a:extLst>
              <a:ext uri="{FF2B5EF4-FFF2-40B4-BE49-F238E27FC236}">
                <a16:creationId xmlns:a16="http://schemas.microsoft.com/office/drawing/2014/main" id="{B87AD3AF-F497-687B-314C-DE896E6A2A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33ADA0-D218-A870-2BE6-22DE66458335}"/>
              </a:ext>
            </a:extLst>
          </p:cNvPr>
          <p:cNvSpPr>
            <a:spLocks noGrp="1"/>
          </p:cNvSpPr>
          <p:nvPr>
            <p:ph type="sldNum" sz="quarter" idx="12"/>
          </p:nvPr>
        </p:nvSpPr>
        <p:spPr/>
        <p:txBody>
          <a:bodyPr/>
          <a:lstStyle/>
          <a:p>
            <a:fld id="{8FAC67C3-F037-4E45-8BC1-5BE9363CD236}" type="slidenum">
              <a:rPr lang="en-US" smtClean="0"/>
              <a:t>‹#›</a:t>
            </a:fld>
            <a:endParaRPr lang="en-US"/>
          </a:p>
        </p:txBody>
      </p:sp>
    </p:spTree>
    <p:extLst>
      <p:ext uri="{BB962C8B-B14F-4D97-AF65-F5344CB8AC3E}">
        <p14:creationId xmlns:p14="http://schemas.microsoft.com/office/powerpoint/2010/main" val="308759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F790-F5FA-B0FE-9088-B54880C5E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6DC0CD-FE03-541F-81C2-9A947E1334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98A54C-1512-4B67-3242-E548B20BF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8D88E-5BFE-12F9-4AE8-210B74899C8F}"/>
              </a:ext>
            </a:extLst>
          </p:cNvPr>
          <p:cNvSpPr>
            <a:spLocks noGrp="1"/>
          </p:cNvSpPr>
          <p:nvPr>
            <p:ph type="dt" sz="half" idx="10"/>
          </p:nvPr>
        </p:nvSpPr>
        <p:spPr/>
        <p:txBody>
          <a:bodyPr/>
          <a:lstStyle/>
          <a:p>
            <a:fld id="{D265C0EE-8928-704C-9EBB-C126223FB67D}" type="datetimeFigureOut">
              <a:rPr lang="en-US" smtClean="0"/>
              <a:t>6/18/23</a:t>
            </a:fld>
            <a:endParaRPr lang="en-US"/>
          </a:p>
        </p:txBody>
      </p:sp>
      <p:sp>
        <p:nvSpPr>
          <p:cNvPr id="6" name="Footer Placeholder 5">
            <a:extLst>
              <a:ext uri="{FF2B5EF4-FFF2-40B4-BE49-F238E27FC236}">
                <a16:creationId xmlns:a16="http://schemas.microsoft.com/office/drawing/2014/main" id="{95B62AE3-9523-A262-3522-FABE1B931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E4CC7-F23C-E92A-1439-F38B089FC246}"/>
              </a:ext>
            </a:extLst>
          </p:cNvPr>
          <p:cNvSpPr>
            <a:spLocks noGrp="1"/>
          </p:cNvSpPr>
          <p:nvPr>
            <p:ph type="sldNum" sz="quarter" idx="12"/>
          </p:nvPr>
        </p:nvSpPr>
        <p:spPr/>
        <p:txBody>
          <a:bodyPr/>
          <a:lstStyle/>
          <a:p>
            <a:fld id="{8FAC67C3-F037-4E45-8BC1-5BE9363CD236}" type="slidenum">
              <a:rPr lang="en-US" smtClean="0"/>
              <a:t>‹#›</a:t>
            </a:fld>
            <a:endParaRPr lang="en-US"/>
          </a:p>
        </p:txBody>
      </p:sp>
    </p:spTree>
    <p:extLst>
      <p:ext uri="{BB962C8B-B14F-4D97-AF65-F5344CB8AC3E}">
        <p14:creationId xmlns:p14="http://schemas.microsoft.com/office/powerpoint/2010/main" val="388108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933F-084A-86D7-829B-D1111FF50B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15FB3B-1AA7-E319-DD13-694AAA0805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0CC37A-43F3-A851-C48C-06ED3F5BA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343423-D601-7C6B-C021-564F9A8FA872}"/>
              </a:ext>
            </a:extLst>
          </p:cNvPr>
          <p:cNvSpPr>
            <a:spLocks noGrp="1"/>
          </p:cNvSpPr>
          <p:nvPr>
            <p:ph type="dt" sz="half" idx="10"/>
          </p:nvPr>
        </p:nvSpPr>
        <p:spPr/>
        <p:txBody>
          <a:bodyPr/>
          <a:lstStyle/>
          <a:p>
            <a:fld id="{D265C0EE-8928-704C-9EBB-C126223FB67D}" type="datetimeFigureOut">
              <a:rPr lang="en-US" smtClean="0"/>
              <a:t>6/18/23</a:t>
            </a:fld>
            <a:endParaRPr lang="en-US"/>
          </a:p>
        </p:txBody>
      </p:sp>
      <p:sp>
        <p:nvSpPr>
          <p:cNvPr id="6" name="Footer Placeholder 5">
            <a:extLst>
              <a:ext uri="{FF2B5EF4-FFF2-40B4-BE49-F238E27FC236}">
                <a16:creationId xmlns:a16="http://schemas.microsoft.com/office/drawing/2014/main" id="{E96381FE-B4E8-5126-F02C-B8A647EE4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25C98C-BD51-916D-9F33-A90EFC89FE31}"/>
              </a:ext>
            </a:extLst>
          </p:cNvPr>
          <p:cNvSpPr>
            <a:spLocks noGrp="1"/>
          </p:cNvSpPr>
          <p:nvPr>
            <p:ph type="sldNum" sz="quarter" idx="12"/>
          </p:nvPr>
        </p:nvSpPr>
        <p:spPr/>
        <p:txBody>
          <a:bodyPr/>
          <a:lstStyle/>
          <a:p>
            <a:fld id="{8FAC67C3-F037-4E45-8BC1-5BE9363CD236}" type="slidenum">
              <a:rPr lang="en-US" smtClean="0"/>
              <a:t>‹#›</a:t>
            </a:fld>
            <a:endParaRPr lang="en-US"/>
          </a:p>
        </p:txBody>
      </p:sp>
    </p:spTree>
    <p:extLst>
      <p:ext uri="{BB962C8B-B14F-4D97-AF65-F5344CB8AC3E}">
        <p14:creationId xmlns:p14="http://schemas.microsoft.com/office/powerpoint/2010/main" val="233609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F316C6-8BDA-57B3-481A-DDB322770B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A79F9-4D16-2A76-3323-2FCC14043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DEB6C-C872-0567-9DCA-BE7D213F14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5C0EE-8928-704C-9EBB-C126223FB67D}" type="datetimeFigureOut">
              <a:rPr lang="en-US" smtClean="0"/>
              <a:t>6/18/23</a:t>
            </a:fld>
            <a:endParaRPr lang="en-US"/>
          </a:p>
        </p:txBody>
      </p:sp>
      <p:sp>
        <p:nvSpPr>
          <p:cNvPr id="5" name="Footer Placeholder 4">
            <a:extLst>
              <a:ext uri="{FF2B5EF4-FFF2-40B4-BE49-F238E27FC236}">
                <a16:creationId xmlns:a16="http://schemas.microsoft.com/office/drawing/2014/main" id="{A22D9058-BB36-222E-0E6A-888D67711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317B8A-3BB2-AB28-FA98-C2873E4EC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C67C3-F037-4E45-8BC1-5BE9363CD236}" type="slidenum">
              <a:rPr lang="en-US" smtClean="0"/>
              <a:t>‹#›</a:t>
            </a:fld>
            <a:endParaRPr lang="en-US"/>
          </a:p>
        </p:txBody>
      </p:sp>
    </p:spTree>
    <p:extLst>
      <p:ext uri="{BB962C8B-B14F-4D97-AF65-F5344CB8AC3E}">
        <p14:creationId xmlns:p14="http://schemas.microsoft.com/office/powerpoint/2010/main" val="279065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C5919E-1226-463F-AC7A-D284FC288217}"/>
              </a:ext>
            </a:extLst>
          </p:cNvPr>
          <p:cNvSpPr>
            <a:spLocks noGrp="1"/>
          </p:cNvSpPr>
          <p:nvPr>
            <p:ph type="title"/>
          </p:nvPr>
        </p:nvSpPr>
        <p:spPr>
          <a:xfrm>
            <a:off x="1247130" y="2869051"/>
            <a:ext cx="9697751" cy="1132598"/>
          </a:xfrm>
        </p:spPr>
        <p:txBody>
          <a:bodyPr/>
          <a:lstStyle/>
          <a:p>
            <a:pPr algn="ctr"/>
            <a:r>
              <a:rPr lang="en-US" sz="3200" b="1" dirty="0" err="1">
                <a:latin typeface="Arial" panose="020B0604020202020204" pitchFamily="34" charset="0"/>
                <a:cs typeface="Arial" panose="020B0604020202020204" pitchFamily="34" charset="0"/>
              </a:rPr>
              <a:t>XDNet</a:t>
            </a:r>
            <a:r>
              <a:rPr lang="en-US" sz="3200" b="1" dirty="0">
                <a:latin typeface="Arial" panose="020B0604020202020204" pitchFamily="34" charset="0"/>
                <a:cs typeface="Arial" panose="020B0604020202020204" pitchFamily="34" charset="0"/>
              </a:rPr>
              <a:t>: A Few-Shot Meta-Learning Approach for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Cross-Domain Visual Inspection</a:t>
            </a:r>
          </a:p>
        </p:txBody>
      </p:sp>
      <p:sp>
        <p:nvSpPr>
          <p:cNvPr id="2" name="Title 2">
            <a:extLst>
              <a:ext uri="{FF2B5EF4-FFF2-40B4-BE49-F238E27FC236}">
                <a16:creationId xmlns:a16="http://schemas.microsoft.com/office/drawing/2014/main" id="{BC14F181-A9D5-B883-5BA8-0039199801F9}"/>
              </a:ext>
            </a:extLst>
          </p:cNvPr>
          <p:cNvSpPr txBox="1">
            <a:spLocks/>
          </p:cNvSpPr>
          <p:nvPr/>
        </p:nvSpPr>
        <p:spPr bwMode="gray">
          <a:xfrm>
            <a:off x="2496761" y="4529151"/>
            <a:ext cx="7198477" cy="1224931"/>
          </a:xfrm>
          <a:prstGeom prst="rect">
            <a:avLst/>
          </a:prstGeom>
        </p:spPr>
        <p:txBody>
          <a:bodyPr vert="horz" wrap="none" lIns="146288" tIns="73142" rIns="146288" bIns="73142" rtlCol="0" anchor="ctr">
            <a:spAutoFit/>
          </a:bodyPr>
          <a:lstStyle>
            <a:lvl1pPr algn="l" defTabSz="914400" rtl="0" eaLnBrk="1" latinLnBrk="0" hangingPunct="1">
              <a:lnSpc>
                <a:spcPct val="100000"/>
              </a:lnSpc>
              <a:spcBef>
                <a:spcPct val="0"/>
              </a:spcBef>
              <a:buNone/>
              <a:defRPr sz="3333" kern="1200">
                <a:solidFill>
                  <a:schemeClr val="tx1"/>
                </a:solidFill>
                <a:latin typeface="+mj-lt"/>
                <a:ea typeface="HGP創英角ｺﾞｼｯｸUB" pitchFamily="50" charset="-128"/>
                <a:cs typeface="+mj-cs"/>
              </a:defRPr>
            </a:lvl1pPr>
          </a:lstStyle>
          <a:p>
            <a:pPr algn="ctr"/>
            <a:r>
              <a:rPr lang="en-US" sz="1400" dirty="0">
                <a:solidFill>
                  <a:srgbClr val="242424"/>
                </a:solidFill>
                <a:effectLst/>
                <a:latin typeface="Arial" panose="020B0604020202020204" pitchFamily="34" charset="0"/>
                <a:cs typeface="Arial" panose="020B0604020202020204" pitchFamily="34" charset="0"/>
              </a:rPr>
              <a:t>Presented by</a:t>
            </a:r>
          </a:p>
          <a:p>
            <a:pPr algn="ctr"/>
            <a:r>
              <a:rPr lang="en-US" sz="1400" dirty="0">
                <a:solidFill>
                  <a:srgbClr val="242424"/>
                </a:solidFill>
                <a:latin typeface="Arial" panose="020B0604020202020204" pitchFamily="34" charset="0"/>
                <a:cs typeface="Arial" panose="020B0604020202020204" pitchFamily="34" charset="0"/>
              </a:rPr>
              <a:t>Joy Zhuge</a:t>
            </a:r>
          </a:p>
          <a:p>
            <a:pPr algn="ctr"/>
            <a:endParaRPr lang="en-US" sz="1400" dirty="0">
              <a:solidFill>
                <a:srgbClr val="242424"/>
              </a:solidFill>
              <a:effectLst/>
              <a:latin typeface="Arial" panose="020B0604020202020204" pitchFamily="34" charset="0"/>
              <a:cs typeface="Arial" panose="020B0604020202020204" pitchFamily="34" charset="0"/>
            </a:endParaRPr>
          </a:p>
          <a:p>
            <a:pPr algn="ctr"/>
            <a:r>
              <a:rPr lang="en-US" sz="1400" dirty="0">
                <a:solidFill>
                  <a:srgbClr val="242424"/>
                </a:solidFill>
                <a:effectLst/>
                <a:latin typeface="Arial" panose="020B0604020202020204" pitchFamily="34" charset="0"/>
                <a:cs typeface="Arial" panose="020B0604020202020204" pitchFamily="34" charset="0"/>
              </a:rPr>
              <a:t>Xian Yeow Lee, </a:t>
            </a:r>
            <a:r>
              <a:rPr lang="en-US" sz="1400" dirty="0" err="1">
                <a:solidFill>
                  <a:srgbClr val="242424"/>
                </a:solidFill>
                <a:effectLst/>
                <a:latin typeface="Arial" panose="020B0604020202020204" pitchFamily="34" charset="0"/>
                <a:cs typeface="Arial" panose="020B0604020202020204" pitchFamily="34" charset="0"/>
              </a:rPr>
              <a:t>Lasitha</a:t>
            </a:r>
            <a:r>
              <a:rPr lang="en-US" sz="1400" dirty="0">
                <a:solidFill>
                  <a:srgbClr val="242424"/>
                </a:solidFill>
                <a:effectLst/>
                <a:latin typeface="Arial" panose="020B0604020202020204" pitchFamily="34" charset="0"/>
                <a:cs typeface="Arial" panose="020B0604020202020204" pitchFamily="34" charset="0"/>
              </a:rPr>
              <a:t> </a:t>
            </a:r>
            <a:r>
              <a:rPr lang="en-US" sz="1400" dirty="0" err="1">
                <a:solidFill>
                  <a:srgbClr val="242424"/>
                </a:solidFill>
                <a:effectLst/>
                <a:latin typeface="Arial" panose="020B0604020202020204" pitchFamily="34" charset="0"/>
                <a:cs typeface="Arial" panose="020B0604020202020204" pitchFamily="34" charset="0"/>
              </a:rPr>
              <a:t>Vidyaratne</a:t>
            </a:r>
            <a:r>
              <a:rPr lang="en-US" sz="1400" dirty="0">
                <a:solidFill>
                  <a:srgbClr val="242424"/>
                </a:solidFill>
                <a:effectLst/>
                <a:latin typeface="Arial" panose="020B0604020202020204" pitchFamily="34" charset="0"/>
                <a:cs typeface="Arial" panose="020B0604020202020204" pitchFamily="34" charset="0"/>
              </a:rPr>
              <a:t>, </a:t>
            </a:r>
            <a:r>
              <a:rPr lang="en-US" sz="1400" dirty="0" err="1">
                <a:solidFill>
                  <a:srgbClr val="242424"/>
                </a:solidFill>
                <a:effectLst/>
                <a:latin typeface="Arial" panose="020B0604020202020204" pitchFamily="34" charset="0"/>
                <a:cs typeface="Arial" panose="020B0604020202020204" pitchFamily="34" charset="0"/>
              </a:rPr>
              <a:t>Mahbubul</a:t>
            </a:r>
            <a:r>
              <a:rPr lang="en-US" sz="1400" dirty="0">
                <a:solidFill>
                  <a:srgbClr val="242424"/>
                </a:solidFill>
                <a:effectLst/>
                <a:latin typeface="Arial" panose="020B0604020202020204" pitchFamily="34" charset="0"/>
                <a:cs typeface="Arial" panose="020B0604020202020204" pitchFamily="34" charset="0"/>
              </a:rPr>
              <a:t> Alam, Ahmed Farahat, Dipanjan Ghosh, </a:t>
            </a:r>
          </a:p>
          <a:p>
            <a:pPr algn="ctr"/>
            <a:r>
              <a:rPr lang="en-US" sz="1400" dirty="0">
                <a:solidFill>
                  <a:srgbClr val="242424"/>
                </a:solidFill>
                <a:effectLst/>
                <a:latin typeface="Arial" panose="020B0604020202020204" pitchFamily="34" charset="0"/>
                <a:cs typeface="Arial" panose="020B0604020202020204" pitchFamily="34" charset="0"/>
              </a:rPr>
              <a:t>Maria Teresa Gonzalez Diaz and Chetan Gupta.</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276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4B8A-3522-E269-3C48-831666A7EB66}"/>
              </a:ext>
            </a:extLst>
          </p:cNvPr>
          <p:cNvSpPr>
            <a:spLocks noGrp="1"/>
          </p:cNvSpPr>
          <p:nvPr>
            <p:ph type="title"/>
          </p:nvPr>
        </p:nvSpPr>
        <p:spPr>
          <a:xfrm>
            <a:off x="150928" y="157941"/>
            <a:ext cx="6518227" cy="535511"/>
          </a:xfrm>
        </p:spPr>
        <p:txBody>
          <a:bodyPr/>
          <a:lstStyle/>
          <a:p>
            <a:r>
              <a:rPr lang="en-US" sz="2800" dirty="0">
                <a:latin typeface="Arial" panose="020B0604020202020204" pitchFamily="34" charset="0"/>
                <a:cs typeface="Arial" panose="020B0604020202020204" pitchFamily="34" charset="0"/>
              </a:rPr>
              <a:t>Ablation Study on </a:t>
            </a:r>
            <a:r>
              <a:rPr lang="en-US" sz="2800" dirty="0" err="1">
                <a:latin typeface="Arial" panose="020B0604020202020204" pitchFamily="34" charset="0"/>
                <a:cs typeface="Arial" panose="020B0604020202020204" pitchFamily="34" charset="0"/>
              </a:rPr>
              <a:t>XDNet</a:t>
            </a:r>
            <a:r>
              <a:rPr lang="en-US" sz="2800" dirty="0">
                <a:latin typeface="Arial" panose="020B0604020202020204" pitchFamily="34" charset="0"/>
                <a:cs typeface="Arial" panose="020B0604020202020204" pitchFamily="34" charset="0"/>
              </a:rPr>
              <a:t> Framework</a:t>
            </a:r>
          </a:p>
        </p:txBody>
      </p:sp>
      <p:sp>
        <p:nvSpPr>
          <p:cNvPr id="3" name="Text Placeholder 2">
            <a:extLst>
              <a:ext uri="{FF2B5EF4-FFF2-40B4-BE49-F238E27FC236}">
                <a16:creationId xmlns:a16="http://schemas.microsoft.com/office/drawing/2014/main" id="{16685FE6-57D3-F4C5-9A95-89B9B611A973}"/>
              </a:ext>
            </a:extLst>
          </p:cNvPr>
          <p:cNvSpPr>
            <a:spLocks noGrp="1"/>
          </p:cNvSpPr>
          <p:nvPr>
            <p:ph type="body" sz="quarter" idx="10"/>
          </p:nvPr>
        </p:nvSpPr>
        <p:spPr/>
        <p:txBody>
          <a:bodyPr>
            <a:normAutofit/>
          </a:bodyPr>
          <a:lstStyle/>
          <a:p>
            <a:r>
              <a:rPr lang="en-US" sz="2000" b="1" i="0" dirty="0">
                <a:effectLst/>
                <a:latin typeface="Arial" panose="020B0604020202020204" pitchFamily="34" charset="0"/>
              </a:rPr>
              <a:t>Squeeze-excitation architecture and anti-aliasing filters </a:t>
            </a:r>
          </a:p>
          <a:p>
            <a:pPr lvl="1"/>
            <a:r>
              <a:rPr lang="en-US" sz="1800" b="0" i="0" dirty="0">
                <a:effectLst/>
                <a:latin typeface="Arial" panose="020B0604020202020204" pitchFamily="34" charset="0"/>
              </a:rPr>
              <a:t>This ablation forces the backbone feature extractors to default to the basic ResNet101 architecture</a:t>
            </a:r>
          </a:p>
          <a:p>
            <a:pPr lvl="2"/>
            <a:endParaRPr lang="en-US" sz="1400" b="0" i="0" dirty="0">
              <a:effectLst/>
              <a:latin typeface="Arial" panose="020B0604020202020204" pitchFamily="34" charset="0"/>
            </a:endParaRPr>
          </a:p>
          <a:p>
            <a:r>
              <a:rPr lang="en-US" sz="2000" b="1" dirty="0">
                <a:latin typeface="Arial" panose="020B0604020202020204" pitchFamily="34" charset="0"/>
                <a:cs typeface="Arial" panose="020B0604020202020204" pitchFamily="34" charset="0"/>
              </a:rPr>
              <a:t>Self-Optimal Transport (SOT) feature transform</a:t>
            </a:r>
          </a:p>
          <a:p>
            <a:pPr lvl="1"/>
            <a:r>
              <a:rPr lang="en-US" sz="1800" dirty="0">
                <a:latin typeface="Arial" panose="020B0604020202020204" pitchFamily="34" charset="0"/>
                <a:cs typeface="Arial" panose="020B0604020202020204" pitchFamily="34" charset="0"/>
              </a:rPr>
              <a:t>This ablation removes SOT during meta-testing phase</a:t>
            </a:r>
          </a:p>
          <a:p>
            <a:pPr lvl="1"/>
            <a:r>
              <a:rPr lang="en-US" sz="1800" dirty="0">
                <a:latin typeface="Arial" panose="020B0604020202020204" pitchFamily="34" charset="0"/>
                <a:cs typeface="Arial" panose="020B0604020202020204" pitchFamily="34" charset="0"/>
              </a:rPr>
              <a:t>Forwards the raw embeddings directly to soft k-means based </a:t>
            </a:r>
            <a:r>
              <a:rPr lang="en-US" sz="1800" dirty="0" err="1">
                <a:latin typeface="Arial" panose="020B0604020202020204" pitchFamily="34" charset="0"/>
                <a:cs typeface="Arial" panose="020B0604020202020204" pitchFamily="34" charset="0"/>
              </a:rPr>
              <a:t>transductive</a:t>
            </a:r>
            <a:r>
              <a:rPr lang="en-US" sz="1800" dirty="0">
                <a:latin typeface="Arial" panose="020B0604020202020204" pitchFamily="34" charset="0"/>
                <a:cs typeface="Arial" panose="020B0604020202020204" pitchFamily="34" charset="0"/>
              </a:rPr>
              <a:t> decoder</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Ensemble of feature extractors</a:t>
            </a:r>
          </a:p>
          <a:p>
            <a:pPr lvl="1"/>
            <a:r>
              <a:rPr lang="en-US" sz="1800" dirty="0">
                <a:latin typeface="Arial" panose="020B0604020202020204" pitchFamily="34" charset="0"/>
                <a:cs typeface="Arial" panose="020B0604020202020204" pitchFamily="34" charset="0"/>
              </a:rPr>
              <a:t>This ablation removes the snapshot </a:t>
            </a:r>
            <a:r>
              <a:rPr lang="en-US" sz="1800" dirty="0" err="1">
                <a:latin typeface="Arial" panose="020B0604020202020204" pitchFamily="34" charset="0"/>
                <a:cs typeface="Arial" panose="020B0604020202020204" pitchFamily="34" charset="0"/>
              </a:rPr>
              <a:t>ensembling</a:t>
            </a:r>
            <a:r>
              <a:rPr lang="en-US" sz="1800" dirty="0">
                <a:latin typeface="Arial" panose="020B0604020202020204" pitchFamily="34" charset="0"/>
                <a:cs typeface="Arial" panose="020B0604020202020204" pitchFamily="34" charset="0"/>
              </a:rPr>
              <a:t> technique during meta-training phase</a:t>
            </a:r>
          </a:p>
          <a:p>
            <a:pPr lvl="1"/>
            <a:r>
              <a:rPr lang="en-US" sz="1800" dirty="0">
                <a:latin typeface="Arial" panose="020B0604020202020204" pitchFamily="34" charset="0"/>
                <a:cs typeface="Arial" panose="020B0604020202020204" pitchFamily="34" charset="0"/>
              </a:rPr>
              <a:t>A single backbone is used during meta-testing to extract feature embeddings</a:t>
            </a:r>
          </a:p>
          <a:p>
            <a:pPr lvl="1"/>
            <a:endParaRPr lang="en-US" sz="16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Contrastive Loss</a:t>
            </a:r>
          </a:p>
          <a:p>
            <a:pPr lvl="1"/>
            <a:r>
              <a:rPr lang="en-US" sz="1800" dirty="0">
                <a:latin typeface="Arial" panose="020B0604020202020204" pitchFamily="34" charset="0"/>
                <a:cs typeface="Arial" panose="020B0604020202020204" pitchFamily="34" charset="0"/>
              </a:rPr>
              <a:t>This ablation removes the contrastive loss term during the meta-training phase </a:t>
            </a:r>
          </a:p>
          <a:p>
            <a:pPr lvl="1"/>
            <a:r>
              <a:rPr lang="en-US" sz="1800" dirty="0">
                <a:latin typeface="Arial" panose="020B0604020202020204" pitchFamily="34" charset="0"/>
                <a:cs typeface="Arial" panose="020B0604020202020204" pitchFamily="34" charset="0"/>
              </a:rPr>
              <a:t>Model is only trained using classification loss </a:t>
            </a:r>
          </a:p>
          <a:p>
            <a:pPr marL="914400" lvl="2" indent="0">
              <a:buNone/>
            </a:pPr>
            <a:r>
              <a:rPr lang="en-US" sz="1466" dirty="0"/>
              <a:t>	</a:t>
            </a:r>
          </a:p>
        </p:txBody>
      </p:sp>
    </p:spTree>
    <p:extLst>
      <p:ext uri="{BB962C8B-B14F-4D97-AF65-F5344CB8AC3E}">
        <p14:creationId xmlns:p14="http://schemas.microsoft.com/office/powerpoint/2010/main" val="242369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7500-835E-FB4E-022F-043AF22E9C71}"/>
              </a:ext>
            </a:extLst>
          </p:cNvPr>
          <p:cNvSpPr>
            <a:spLocks noGrp="1"/>
          </p:cNvSpPr>
          <p:nvPr>
            <p:ph type="title"/>
          </p:nvPr>
        </p:nvSpPr>
        <p:spPr>
          <a:xfrm>
            <a:off x="150928" y="157941"/>
            <a:ext cx="4337694" cy="535511"/>
          </a:xfrm>
        </p:spPr>
        <p:txBody>
          <a:bodyPr/>
          <a:lstStyle/>
          <a:p>
            <a:r>
              <a:rPr lang="en-US" sz="2800" dirty="0">
                <a:latin typeface="Arial" panose="020B0604020202020204" pitchFamily="34" charset="0"/>
                <a:cs typeface="Arial" panose="020B0604020202020204" pitchFamily="34" charset="0"/>
              </a:rPr>
              <a:t>Results: Ablation Study</a:t>
            </a:r>
          </a:p>
        </p:txBody>
      </p:sp>
      <p:pic>
        <p:nvPicPr>
          <p:cNvPr id="10" name="Picture 9" descr="Chart, bar chart&#10;&#10;Description automatically generated">
            <a:extLst>
              <a:ext uri="{FF2B5EF4-FFF2-40B4-BE49-F238E27FC236}">
                <a16:creationId xmlns:a16="http://schemas.microsoft.com/office/drawing/2014/main" id="{734C8EBC-80D7-675D-7618-64EF248DEB2C}"/>
              </a:ext>
            </a:extLst>
          </p:cNvPr>
          <p:cNvPicPr>
            <a:picLocks noChangeAspect="1"/>
          </p:cNvPicPr>
          <p:nvPr/>
        </p:nvPicPr>
        <p:blipFill>
          <a:blip r:embed="rId3"/>
          <a:stretch>
            <a:fillRect/>
          </a:stretch>
        </p:blipFill>
        <p:spPr>
          <a:xfrm>
            <a:off x="262105" y="1170039"/>
            <a:ext cx="11667790" cy="4667115"/>
          </a:xfrm>
          <a:prstGeom prst="rect">
            <a:avLst/>
          </a:prstGeom>
        </p:spPr>
      </p:pic>
    </p:spTree>
    <p:extLst>
      <p:ext uri="{BB962C8B-B14F-4D97-AF65-F5344CB8AC3E}">
        <p14:creationId xmlns:p14="http://schemas.microsoft.com/office/powerpoint/2010/main" val="1152587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44EB-197C-B7B3-AE6A-6401996459B4}"/>
              </a:ext>
            </a:extLst>
          </p:cNvPr>
          <p:cNvSpPr>
            <a:spLocks noGrp="1"/>
          </p:cNvSpPr>
          <p:nvPr>
            <p:ph type="title"/>
          </p:nvPr>
        </p:nvSpPr>
        <p:spPr>
          <a:xfrm>
            <a:off x="150928" y="157941"/>
            <a:ext cx="2252700" cy="535511"/>
          </a:xfrm>
        </p:spPr>
        <p:txBody>
          <a:bodyPr/>
          <a:lstStyle/>
          <a:p>
            <a:r>
              <a:rPr lang="en-US" sz="2800" dirty="0">
                <a:latin typeface="Arial" panose="020B0604020202020204" pitchFamily="34" charset="0"/>
                <a:cs typeface="Arial" panose="020B0604020202020204" pitchFamily="34" charset="0"/>
              </a:rPr>
              <a:t>Conclusion</a:t>
            </a:r>
          </a:p>
        </p:txBody>
      </p:sp>
      <p:sp>
        <p:nvSpPr>
          <p:cNvPr id="3" name="Text Placeholder 2">
            <a:extLst>
              <a:ext uri="{FF2B5EF4-FFF2-40B4-BE49-F238E27FC236}">
                <a16:creationId xmlns:a16="http://schemas.microsoft.com/office/drawing/2014/main" id="{76C2D2DA-6BFD-254A-FDAF-0BD53AB9A3EC}"/>
              </a:ext>
            </a:extLst>
          </p:cNvPr>
          <p:cNvSpPr>
            <a:spLocks noGrp="1"/>
          </p:cNvSpPr>
          <p:nvPr>
            <p:ph type="body" sz="quarter" idx="10"/>
          </p:nvPr>
        </p:nvSpPr>
        <p:spPr/>
        <p:txBody>
          <a:bodyPr>
            <a:normAutofit/>
          </a:bodyPr>
          <a:lstStyle/>
          <a:p>
            <a:r>
              <a:rPr lang="en-US" sz="2000" dirty="0">
                <a:latin typeface="Arial" panose="020B0604020202020204" pitchFamily="34" charset="0"/>
                <a:cs typeface="Arial" panose="020B0604020202020204" pitchFamily="34" charset="0"/>
              </a:rPr>
              <a:t>Meta-learning is promising for industrial applications</a:t>
            </a:r>
          </a:p>
          <a:p>
            <a:pPr lvl="1"/>
            <a:r>
              <a:rPr lang="en-US" sz="2000" dirty="0">
                <a:latin typeface="Arial" panose="020B0604020202020204" pitchFamily="34" charset="0"/>
                <a:cs typeface="Arial" panose="020B0604020202020204" pitchFamily="34" charset="0"/>
              </a:rPr>
              <a:t>Generalizable to multiple applications</a:t>
            </a:r>
          </a:p>
          <a:p>
            <a:pPr lvl="1"/>
            <a:r>
              <a:rPr lang="en-US" sz="2000" dirty="0">
                <a:latin typeface="Arial" panose="020B0604020202020204" pitchFamily="34" charset="0"/>
                <a:cs typeface="Arial" panose="020B0604020202020204" pitchFamily="34" charset="0"/>
              </a:rPr>
              <a:t>Requires less labelled examples</a:t>
            </a:r>
          </a:p>
          <a:p>
            <a:pPr lvl="1"/>
            <a:r>
              <a:rPr lang="en-US" sz="2000" dirty="0">
                <a:latin typeface="Arial" panose="020B0604020202020204" pitchFamily="34" charset="0"/>
                <a:cs typeface="Arial" panose="020B0604020202020204" pitchFamily="34" charset="0"/>
              </a:rPr>
              <a:t>Potential to accelerate the deployment of AI models in the field</a:t>
            </a:r>
          </a:p>
          <a:p>
            <a:r>
              <a:rPr lang="en-US" sz="2000" dirty="0">
                <a:latin typeface="Arial" panose="020B0604020202020204" pitchFamily="34" charset="0"/>
                <a:cs typeface="Arial" panose="020B0604020202020204" pitchFamily="34" charset="0"/>
              </a:rPr>
              <a:t>A framework for cross-domain industrial visual inspection: </a:t>
            </a:r>
            <a:r>
              <a:rPr lang="en-US" sz="2000" dirty="0" err="1">
                <a:latin typeface="Arial" panose="020B0604020202020204" pitchFamily="34" charset="0"/>
                <a:cs typeface="Arial" panose="020B0604020202020204" pitchFamily="34" charset="0"/>
              </a:rPr>
              <a:t>XDNet</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Performance comparison with other models on a benchmark industrial visual inspection database </a:t>
            </a:r>
            <a:r>
              <a:rPr lang="en-US" sz="2000" dirty="0" err="1">
                <a:latin typeface="Arial" panose="020B0604020202020204" pitchFamily="34" charset="0"/>
                <a:cs typeface="Arial" panose="020B0604020202020204" pitchFamily="34" charset="0"/>
              </a:rPr>
              <a:t>MVTec</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Efficient adaptation to new domains with higher performance</a:t>
            </a:r>
          </a:p>
          <a:p>
            <a:r>
              <a:rPr lang="en-US" sz="2000" dirty="0">
                <a:latin typeface="Arial" panose="020B0604020202020204" pitchFamily="34" charset="0"/>
                <a:cs typeface="Arial" panose="020B0604020202020204" pitchFamily="34" charset="0"/>
              </a:rPr>
              <a:t>Ablation study shows that changes to the model's architecture had the most significant effect on performance.</a:t>
            </a:r>
          </a:p>
          <a:p>
            <a:r>
              <a:rPr lang="en-US" sz="2000" dirty="0">
                <a:latin typeface="Arial" panose="020B0604020202020204" pitchFamily="34" charset="0"/>
                <a:cs typeface="Arial" panose="020B0604020202020204" pitchFamily="34" charset="0"/>
              </a:rPr>
              <a:t>Specific domains of data remain challenging to learn, despite the framework performing better than other baselines.</a:t>
            </a:r>
          </a:p>
          <a:p>
            <a:r>
              <a:rPr lang="en-US" sz="2000" dirty="0">
                <a:latin typeface="Arial" panose="020B0604020202020204" pitchFamily="34" charset="0"/>
                <a:cs typeface="Arial" panose="020B0604020202020204" pitchFamily="34" charset="0"/>
              </a:rPr>
              <a:t>Next step: classification -&gt; segmentation</a:t>
            </a: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6700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A116-2042-8A86-78D1-C1C27E214D05}"/>
              </a:ext>
            </a:extLst>
          </p:cNvPr>
          <p:cNvSpPr>
            <a:spLocks noGrp="1"/>
          </p:cNvSpPr>
          <p:nvPr>
            <p:ph type="title"/>
          </p:nvPr>
        </p:nvSpPr>
        <p:spPr>
          <a:xfrm>
            <a:off x="150928" y="185641"/>
            <a:ext cx="1957748" cy="480111"/>
          </a:xfrm>
        </p:spPr>
        <p:txBody>
          <a:bodyPr/>
          <a:lstStyle/>
          <a:p>
            <a:r>
              <a:rPr lang="en-US" sz="2400" dirty="0">
                <a:latin typeface="Arial" panose="020B0604020202020204" pitchFamily="34" charset="0"/>
                <a:cs typeface="Arial" panose="020B0604020202020204" pitchFamily="34" charset="0"/>
              </a:rPr>
              <a:t>References</a:t>
            </a:r>
            <a:endParaRPr lang="en-US" dirty="0"/>
          </a:p>
        </p:txBody>
      </p:sp>
      <p:sp>
        <p:nvSpPr>
          <p:cNvPr id="3" name="Text Placeholder 2">
            <a:extLst>
              <a:ext uri="{FF2B5EF4-FFF2-40B4-BE49-F238E27FC236}">
                <a16:creationId xmlns:a16="http://schemas.microsoft.com/office/drawing/2014/main" id="{76FCA479-E685-17F2-8A86-E5232FE045F0}"/>
              </a:ext>
            </a:extLst>
          </p:cNvPr>
          <p:cNvSpPr>
            <a:spLocks noGrp="1"/>
          </p:cNvSpPr>
          <p:nvPr>
            <p:ph type="body" sz="quarter" idx="10"/>
          </p:nvPr>
        </p:nvSpPr>
        <p:spPr/>
        <p:txBody>
          <a:bodyPr>
            <a:normAutofit/>
          </a:bodyPr>
          <a:lstStyle/>
          <a:p>
            <a:pPr marL="342900" indent="-342900">
              <a:buFont typeface="+mj-lt"/>
              <a:buAutoNum type="arabicPeriod"/>
            </a:pPr>
            <a:r>
              <a:rPr lang="en-US" sz="2000" dirty="0" err="1">
                <a:latin typeface="Arial" panose="020B0604020202020204" pitchFamily="34" charset="0"/>
                <a:cs typeface="Arial" panose="020B0604020202020204" pitchFamily="34" charset="0"/>
              </a:rPr>
              <a:t>Carrión</a:t>
            </a:r>
            <a:r>
              <a:rPr lang="en-US" sz="2000" dirty="0">
                <a:latin typeface="Arial" panose="020B0604020202020204" pitchFamily="34" charset="0"/>
                <a:cs typeface="Arial" panose="020B0604020202020204" pitchFamily="34" charset="0"/>
              </a:rPr>
              <a:t>-Ojeda, Dustin, et al. "NeurIPS’22 Cross-Domain </a:t>
            </a:r>
            <a:r>
              <a:rPr lang="en-US" sz="2000" dirty="0" err="1">
                <a:latin typeface="Arial" panose="020B0604020202020204" pitchFamily="34" charset="0"/>
                <a:cs typeface="Arial" panose="020B0604020202020204" pitchFamily="34" charset="0"/>
              </a:rPr>
              <a:t>MetaDL</a:t>
            </a:r>
            <a:r>
              <a:rPr lang="en-US" sz="2000" dirty="0">
                <a:latin typeface="Arial" panose="020B0604020202020204" pitchFamily="34" charset="0"/>
                <a:cs typeface="Arial" panose="020B0604020202020204" pitchFamily="34" charset="0"/>
              </a:rPr>
              <a:t> competition: Design and baseline results." </a:t>
            </a:r>
            <a:r>
              <a:rPr lang="en-US" sz="2000" i="1" dirty="0">
                <a:latin typeface="Arial" panose="020B0604020202020204" pitchFamily="34" charset="0"/>
                <a:cs typeface="Arial" panose="020B0604020202020204" pitchFamily="34" charset="0"/>
              </a:rPr>
              <a:t>ECMLPKDD Workshop on Meta-Knowledge Transfer</a:t>
            </a:r>
            <a:r>
              <a:rPr lang="en-US" sz="2000" dirty="0">
                <a:latin typeface="Arial" panose="020B0604020202020204" pitchFamily="34" charset="0"/>
                <a:cs typeface="Arial" panose="020B0604020202020204" pitchFamily="34" charset="0"/>
              </a:rPr>
              <a:t>. PMLR, 2022.</a:t>
            </a:r>
          </a:p>
          <a:p>
            <a:pPr marL="342900" indent="-342900">
              <a:buFont typeface="+mj-lt"/>
              <a:buAutoNum type="arabicPeriod"/>
            </a:pPr>
            <a:r>
              <a:rPr lang="en-US" sz="2000" dirty="0">
                <a:latin typeface="Arial" panose="020B0604020202020204" pitchFamily="34" charset="0"/>
                <a:cs typeface="Arial" panose="020B0604020202020204" pitchFamily="34" charset="0"/>
              </a:rPr>
              <a:t>Snell, Jake, Kevin </a:t>
            </a:r>
            <a:r>
              <a:rPr lang="en-US" sz="2000" dirty="0" err="1">
                <a:latin typeface="Arial" panose="020B0604020202020204" pitchFamily="34" charset="0"/>
                <a:cs typeface="Arial" panose="020B0604020202020204" pitchFamily="34" charset="0"/>
              </a:rPr>
              <a:t>Swersky</a:t>
            </a:r>
            <a:r>
              <a:rPr lang="en-US" sz="2000" dirty="0">
                <a:latin typeface="Arial" panose="020B0604020202020204" pitchFamily="34" charset="0"/>
                <a:cs typeface="Arial" panose="020B0604020202020204" pitchFamily="34" charset="0"/>
              </a:rPr>
              <a:t>, and Richard </a:t>
            </a:r>
            <a:r>
              <a:rPr lang="en-US" sz="2000" dirty="0" err="1">
                <a:latin typeface="Arial" panose="020B0604020202020204" pitchFamily="34" charset="0"/>
                <a:cs typeface="Arial" panose="020B0604020202020204" pitchFamily="34" charset="0"/>
              </a:rPr>
              <a:t>Zemel</a:t>
            </a:r>
            <a:r>
              <a:rPr lang="en-US" sz="2000" dirty="0">
                <a:latin typeface="Arial" panose="020B0604020202020204" pitchFamily="34" charset="0"/>
                <a:cs typeface="Arial" panose="020B0604020202020204" pitchFamily="34" charset="0"/>
              </a:rPr>
              <a:t>. "Prototypical networks for few-shot learning." </a:t>
            </a:r>
            <a:r>
              <a:rPr lang="en-US" sz="2000" i="1" dirty="0">
                <a:latin typeface="Arial" panose="020B0604020202020204" pitchFamily="34" charset="0"/>
                <a:cs typeface="Arial" panose="020B0604020202020204" pitchFamily="34" charset="0"/>
              </a:rPr>
              <a:t>Advances in neural information processing systems</a:t>
            </a:r>
            <a:r>
              <a:rPr lang="en-US" sz="2000" dirty="0">
                <a:latin typeface="Arial" panose="020B0604020202020204" pitchFamily="34" charset="0"/>
                <a:cs typeface="Arial" panose="020B0604020202020204" pitchFamily="34" charset="0"/>
              </a:rPr>
              <a:t> 30 (2017).</a:t>
            </a:r>
          </a:p>
          <a:p>
            <a:pPr marL="342900" indent="-342900">
              <a:buFont typeface="+mj-lt"/>
              <a:buAutoNum type="arabicPeriod"/>
            </a:pPr>
            <a:r>
              <a:rPr lang="en-US" sz="2000" dirty="0">
                <a:latin typeface="Arial" panose="020B0604020202020204" pitchFamily="34" charset="0"/>
                <a:cs typeface="Arial" panose="020B0604020202020204" pitchFamily="34" charset="0"/>
              </a:rPr>
              <a:t>Bergmann, Paul, et al. "</a:t>
            </a:r>
            <a:r>
              <a:rPr lang="en-US" sz="2000" dirty="0" err="1">
                <a:latin typeface="Arial" panose="020B0604020202020204" pitchFamily="34" charset="0"/>
                <a:cs typeface="Arial" panose="020B0604020202020204" pitchFamily="34" charset="0"/>
              </a:rPr>
              <a:t>MVTec</a:t>
            </a:r>
            <a:r>
              <a:rPr lang="en-US" sz="2000" dirty="0">
                <a:latin typeface="Arial" panose="020B0604020202020204" pitchFamily="34" charset="0"/>
                <a:cs typeface="Arial" panose="020B0604020202020204" pitchFamily="34" charset="0"/>
              </a:rPr>
              <a:t> AD--A comprehensive real-world dataset for unsupervised anomaly detection." </a:t>
            </a:r>
            <a:r>
              <a:rPr lang="en-US" sz="2000" i="1" dirty="0">
                <a:latin typeface="Arial" panose="020B0604020202020204" pitchFamily="34" charset="0"/>
                <a:cs typeface="Arial" panose="020B0604020202020204" pitchFamily="34" charset="0"/>
              </a:rPr>
              <a:t>Proceedings of the IEEE/CVF conference on computer vision and pattern recognition</a:t>
            </a:r>
            <a:r>
              <a:rPr lang="en-US" sz="2000" dirty="0">
                <a:latin typeface="Arial" panose="020B0604020202020204" pitchFamily="34" charset="0"/>
                <a:cs typeface="Arial" panose="020B0604020202020204" pitchFamily="34" charset="0"/>
              </a:rPr>
              <a:t>. 2019.</a:t>
            </a:r>
          </a:p>
          <a:p>
            <a:endParaRPr lang="en-US" sz="2000" dirty="0"/>
          </a:p>
        </p:txBody>
      </p:sp>
    </p:spTree>
    <p:extLst>
      <p:ext uri="{BB962C8B-B14F-4D97-AF65-F5344CB8AC3E}">
        <p14:creationId xmlns:p14="http://schemas.microsoft.com/office/powerpoint/2010/main" val="42345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17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2863-87A7-D667-13B2-2C816D8D0CB1}"/>
              </a:ext>
            </a:extLst>
          </p:cNvPr>
          <p:cNvSpPr>
            <a:spLocks noGrp="1"/>
          </p:cNvSpPr>
          <p:nvPr>
            <p:ph type="title"/>
          </p:nvPr>
        </p:nvSpPr>
        <p:spPr>
          <a:xfrm>
            <a:off x="161088" y="201009"/>
            <a:ext cx="7465666" cy="535511"/>
          </a:xfrm>
        </p:spPr>
        <p:txBody>
          <a:bodyPr/>
          <a:lstStyle/>
          <a:p>
            <a:r>
              <a:rPr lang="en-US" sz="2800" dirty="0">
                <a:latin typeface="Arial" panose="020B0604020202020204" pitchFamily="34" charset="0"/>
                <a:cs typeface="Arial" panose="020B0604020202020204" pitchFamily="34" charset="0"/>
              </a:rPr>
              <a:t>Motivation: Why Cross-Domain Learning?</a:t>
            </a:r>
          </a:p>
        </p:txBody>
      </p:sp>
      <p:sp>
        <p:nvSpPr>
          <p:cNvPr id="5" name="TextBox 4">
            <a:extLst>
              <a:ext uri="{FF2B5EF4-FFF2-40B4-BE49-F238E27FC236}">
                <a16:creationId xmlns:a16="http://schemas.microsoft.com/office/drawing/2014/main" id="{89184D10-59CC-D7E1-7BFC-A328E643F6DA}"/>
              </a:ext>
            </a:extLst>
          </p:cNvPr>
          <p:cNvSpPr txBox="1"/>
          <p:nvPr/>
        </p:nvSpPr>
        <p:spPr>
          <a:xfrm>
            <a:off x="3048000" y="3292825"/>
            <a:ext cx="6096000" cy="369332"/>
          </a:xfrm>
          <a:prstGeom prst="rect">
            <a:avLst/>
          </a:prstGeom>
          <a:noFill/>
        </p:spPr>
        <p:txBody>
          <a:bodyPr wrap="square">
            <a:spAutoFit/>
          </a:bodyPr>
          <a:lstStyle/>
          <a:p>
            <a:r>
              <a:rPr lang="en-US" sz="1800" dirty="0">
                <a:solidFill>
                  <a:prstClr val="black"/>
                </a:solidFill>
                <a:latin typeface="Times-Roman"/>
              </a:rPr>
              <a:t> </a:t>
            </a:r>
            <a:endParaRPr lang="en-US" dirty="0"/>
          </a:p>
        </p:txBody>
      </p:sp>
      <p:pic>
        <p:nvPicPr>
          <p:cNvPr id="4" name="Picture 3">
            <a:extLst>
              <a:ext uri="{FF2B5EF4-FFF2-40B4-BE49-F238E27FC236}">
                <a16:creationId xmlns:a16="http://schemas.microsoft.com/office/drawing/2014/main" id="{6E19F591-B0E3-B2B7-0DD7-874CB3A43294}"/>
              </a:ext>
            </a:extLst>
          </p:cNvPr>
          <p:cNvPicPr>
            <a:picLocks noChangeAspect="1"/>
          </p:cNvPicPr>
          <p:nvPr/>
        </p:nvPicPr>
        <p:blipFill>
          <a:blip r:embed="rId3"/>
          <a:stretch>
            <a:fillRect/>
          </a:stretch>
        </p:blipFill>
        <p:spPr>
          <a:xfrm>
            <a:off x="1189704" y="949177"/>
            <a:ext cx="9461090" cy="5989341"/>
          </a:xfrm>
          <a:prstGeom prst="rect">
            <a:avLst/>
          </a:prstGeom>
        </p:spPr>
      </p:pic>
    </p:spTree>
    <p:extLst>
      <p:ext uri="{BB962C8B-B14F-4D97-AF65-F5344CB8AC3E}">
        <p14:creationId xmlns:p14="http://schemas.microsoft.com/office/powerpoint/2010/main" val="69510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D21B-42E8-4DD8-DE79-DBED1207A093}"/>
              </a:ext>
            </a:extLst>
          </p:cNvPr>
          <p:cNvSpPr>
            <a:spLocks noGrp="1"/>
          </p:cNvSpPr>
          <p:nvPr>
            <p:ph type="title"/>
          </p:nvPr>
        </p:nvSpPr>
        <p:spPr>
          <a:xfrm>
            <a:off x="150928" y="157941"/>
            <a:ext cx="6340293" cy="535511"/>
          </a:xfrm>
        </p:spPr>
        <p:txBody>
          <a:bodyPr/>
          <a:lstStyle/>
          <a:p>
            <a:r>
              <a:rPr lang="en-US" sz="2800">
                <a:latin typeface="Arial" panose="020B0604020202020204" pitchFamily="34" charset="0"/>
                <a:cs typeface="Arial" panose="020B0604020202020204" pitchFamily="34" charset="0"/>
              </a:rPr>
              <a:t>Motivation: Why Visual Inspection?</a:t>
            </a:r>
            <a:endParaRPr lang="en-US" sz="2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A4C3884-172F-B371-F065-8BC70C14D296}"/>
              </a:ext>
            </a:extLst>
          </p:cNvPr>
          <p:cNvSpPr>
            <a:spLocks noGrp="1"/>
          </p:cNvSpPr>
          <p:nvPr>
            <p:ph type="body" sz="quarter" idx="10"/>
          </p:nvPr>
        </p:nvSpPr>
        <p:spPr>
          <a:xfrm>
            <a:off x="439206" y="1208754"/>
            <a:ext cx="5410987" cy="5222867"/>
          </a:xfrm>
        </p:spPr>
        <p:txBody>
          <a:bodyPr>
            <a:normAutofit/>
          </a:bodyPr>
          <a:lstStyle/>
          <a:p>
            <a:r>
              <a:rPr lang="en-US" sz="1600" b="0" i="0" dirty="0">
                <a:effectLst/>
                <a:latin typeface="Arial" panose="020B0604020202020204" pitchFamily="34" charset="0"/>
              </a:rPr>
              <a:t>Automating industrial visual inspection tasks</a:t>
            </a:r>
          </a:p>
          <a:p>
            <a:pPr lvl="1"/>
            <a:r>
              <a:rPr lang="en-US" sz="1600" dirty="0">
                <a:latin typeface="Arial" panose="020B0604020202020204" pitchFamily="34" charset="0"/>
              </a:rPr>
              <a:t>Improves efficiency and accuracy</a:t>
            </a:r>
          </a:p>
          <a:p>
            <a:pPr lvl="1"/>
            <a:r>
              <a:rPr lang="en-US" sz="1600" dirty="0">
                <a:latin typeface="Arial" panose="020B0604020202020204" pitchFamily="34" charset="0"/>
              </a:rPr>
              <a:t>Reduces labor and cost</a:t>
            </a:r>
          </a:p>
          <a:p>
            <a:r>
              <a:rPr lang="en-US" sz="1600" dirty="0">
                <a:latin typeface="Arial" panose="020B0604020202020204" pitchFamily="34" charset="0"/>
              </a:rPr>
              <a:t>Defect/anomaly detection is an important downstream task of visual inspection</a:t>
            </a:r>
          </a:p>
          <a:p>
            <a:pPr lvl="1"/>
            <a:r>
              <a:rPr lang="en-US" sz="1600" dirty="0">
                <a:latin typeface="Arial" panose="020B0604020202020204" pitchFamily="34" charset="0"/>
              </a:rPr>
              <a:t>Deep-learning-based methods are widely used for automation</a:t>
            </a:r>
          </a:p>
          <a:p>
            <a:r>
              <a:rPr lang="en-US" sz="1600" dirty="0">
                <a:latin typeface="Arial" panose="020B0604020202020204" pitchFamily="34" charset="0"/>
              </a:rPr>
              <a:t>Problems with current state-of-the-art visual inspection models</a:t>
            </a:r>
          </a:p>
          <a:p>
            <a:pPr lvl="1"/>
            <a:r>
              <a:rPr lang="en-US" sz="1600" dirty="0">
                <a:latin typeface="Arial" panose="020B0604020202020204" pitchFamily="34" charset="0"/>
              </a:rPr>
              <a:t>Requires a large amount of data to train</a:t>
            </a:r>
          </a:p>
          <a:p>
            <a:pPr lvl="1"/>
            <a:r>
              <a:rPr lang="en-US" sz="1600" dirty="0">
                <a:latin typeface="Arial" panose="020B0604020202020204" pitchFamily="34" charset="0"/>
              </a:rPr>
              <a:t>High computational cost to develop and train new models</a:t>
            </a:r>
          </a:p>
          <a:p>
            <a:pPr lvl="1"/>
            <a:r>
              <a:rPr lang="en-US" sz="1600" dirty="0">
                <a:latin typeface="Arial" panose="020B0604020202020204" pitchFamily="34" charset="0"/>
              </a:rPr>
              <a:t>Requires a new dataset and a new model for every new application</a:t>
            </a:r>
          </a:p>
          <a:p>
            <a:endParaRPr lang="en-US" sz="2800" dirty="0"/>
          </a:p>
        </p:txBody>
      </p:sp>
      <p:pic>
        <p:nvPicPr>
          <p:cNvPr id="1026" name="Picture 2" descr="10 criteria for industrial borescope inspection defects - Borescope Camera">
            <a:extLst>
              <a:ext uri="{FF2B5EF4-FFF2-40B4-BE49-F238E27FC236}">
                <a16:creationId xmlns:a16="http://schemas.microsoft.com/office/drawing/2014/main" id="{7A59515D-C852-B2D5-AEC6-7AF119C41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478" y="2825638"/>
            <a:ext cx="2136845" cy="1517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sual Inspection of Concrete | Building Inspector Certifications">
            <a:extLst>
              <a:ext uri="{FF2B5EF4-FFF2-40B4-BE49-F238E27FC236}">
                <a16:creationId xmlns:a16="http://schemas.microsoft.com/office/drawing/2014/main" id="{07FFB025-0020-18F8-0F14-B4D8B99C9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477" y="1208754"/>
            <a:ext cx="2136846" cy="15173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1045489-25AD-A2E5-3A94-FAA8AD914C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9111" y="1208754"/>
            <a:ext cx="2136845" cy="15173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isual Pipe Inspection — OMS | Optical Metrology Services Ltd">
            <a:extLst>
              <a:ext uri="{FF2B5EF4-FFF2-40B4-BE49-F238E27FC236}">
                <a16:creationId xmlns:a16="http://schemas.microsoft.com/office/drawing/2014/main" id="{6EB0B0BF-927E-CE2B-2F87-3DCE9F50C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9111" y="2820368"/>
            <a:ext cx="2126168" cy="15173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14BC14A5-0CF1-2EF2-0F33-F1C286D60A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8433" y="4531181"/>
            <a:ext cx="2136846" cy="15173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EA2DEB0-8335-62EA-9178-7D9A5D7082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3161" y="4531181"/>
            <a:ext cx="2436384" cy="15173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A3DCDE0-4181-629B-9DD2-66D3118A0A23}"/>
              </a:ext>
            </a:extLst>
          </p:cNvPr>
          <p:cNvSpPr txBox="1"/>
          <p:nvPr/>
        </p:nvSpPr>
        <p:spPr>
          <a:xfrm>
            <a:off x="7383915" y="6096161"/>
            <a:ext cx="3618491" cy="338554"/>
          </a:xfrm>
          <a:prstGeom prst="rect">
            <a:avLst/>
          </a:prstGeom>
          <a:noFill/>
        </p:spPr>
        <p:txBody>
          <a:bodyPr wrap="none" rtlCol="0">
            <a:spAutoFit/>
          </a:bodyPr>
          <a:lstStyle/>
          <a:p>
            <a:r>
              <a:rPr lang="en-US" sz="1600" dirty="0"/>
              <a:t>Examples of visual inspection for defects</a:t>
            </a:r>
            <a:endParaRPr lang="en-US" sz="1600" baseline="30000" dirty="0"/>
          </a:p>
        </p:txBody>
      </p:sp>
    </p:spTree>
    <p:extLst>
      <p:ext uri="{BB962C8B-B14F-4D97-AF65-F5344CB8AC3E}">
        <p14:creationId xmlns:p14="http://schemas.microsoft.com/office/powerpoint/2010/main" val="376369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29AE71-23B5-4F97-BBC7-6FE09AFB8FED}"/>
              </a:ext>
            </a:extLst>
          </p:cNvPr>
          <p:cNvSpPr>
            <a:spLocks noGrp="1"/>
          </p:cNvSpPr>
          <p:nvPr>
            <p:ph type="title"/>
          </p:nvPr>
        </p:nvSpPr>
        <p:spPr>
          <a:xfrm>
            <a:off x="150928" y="157941"/>
            <a:ext cx="8724023" cy="535511"/>
          </a:xfrm>
        </p:spPr>
        <p:txBody>
          <a:bodyPr/>
          <a:lstStyle/>
          <a:p>
            <a:r>
              <a:rPr lang="en-US" sz="2800" dirty="0">
                <a:latin typeface="Arial" panose="020B0604020202020204" pitchFamily="34" charset="0"/>
                <a:cs typeface="Arial" panose="020B0604020202020204" pitchFamily="34" charset="0"/>
              </a:rPr>
              <a:t>Problem Definition: Cross-Domain Meta-Learning</a:t>
            </a:r>
          </a:p>
        </p:txBody>
      </p:sp>
      <p:pic>
        <p:nvPicPr>
          <p:cNvPr id="6" name="Picture 4" descr="A picture containing different, colorful&#10;&#10;Description automatically generated">
            <a:extLst>
              <a:ext uri="{FF2B5EF4-FFF2-40B4-BE49-F238E27FC236}">
                <a16:creationId xmlns:a16="http://schemas.microsoft.com/office/drawing/2014/main" id="{24630C5D-E485-4311-B28E-4F05796865DD}"/>
              </a:ext>
            </a:extLst>
          </p:cNvPr>
          <p:cNvPicPr>
            <a:picLocks noGrp="1" noChangeAspect="1"/>
          </p:cNvPicPr>
          <p:nvPr>
            <p:ph idx="1"/>
          </p:nvPr>
        </p:nvPicPr>
        <p:blipFill>
          <a:blip r:embed="rId3"/>
          <a:stretch>
            <a:fillRect/>
          </a:stretch>
        </p:blipFill>
        <p:spPr>
          <a:xfrm>
            <a:off x="509737" y="1388774"/>
            <a:ext cx="11172526" cy="4440493"/>
          </a:xfrm>
        </p:spPr>
      </p:pic>
      <p:sp>
        <p:nvSpPr>
          <p:cNvPr id="3" name="TextBox 2">
            <a:extLst>
              <a:ext uri="{FF2B5EF4-FFF2-40B4-BE49-F238E27FC236}">
                <a16:creationId xmlns:a16="http://schemas.microsoft.com/office/drawing/2014/main" id="{8B45134B-89E1-0B18-B764-5BA009767643}"/>
              </a:ext>
            </a:extLst>
          </p:cNvPr>
          <p:cNvSpPr txBox="1"/>
          <p:nvPr/>
        </p:nvSpPr>
        <p:spPr>
          <a:xfrm>
            <a:off x="365397" y="961835"/>
            <a:ext cx="11516643" cy="1354217"/>
          </a:xfrm>
          <a:prstGeom prst="rect">
            <a:avLst/>
          </a:prstGeom>
          <a:noFill/>
        </p:spPr>
        <p:txBody>
          <a:bodyPr wrap="square">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Research question</a:t>
            </a:r>
            <a:r>
              <a:rPr lang="en-US" sz="1600" dirty="0">
                <a:latin typeface="Arial" panose="020B0604020202020204" pitchFamily="34" charset="0"/>
                <a:cs typeface="Arial" panose="020B0604020202020204" pitchFamily="34" charset="0"/>
              </a:rPr>
              <a:t>: Can we develop a model that is generalized across many domains?</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Meta-learning: </a:t>
            </a:r>
            <a:r>
              <a:rPr lang="en-US" sz="1600" dirty="0">
                <a:latin typeface="Arial" panose="020B0604020202020204" pitchFamily="34" charset="0"/>
                <a:cs typeface="Arial" panose="020B0604020202020204" pitchFamily="34" charset="0"/>
              </a:rPr>
              <a:t>‘Learning to learn’ / learn how to combine predictions from other learners / multi-task learning</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Learn from a variety of tasks and generalize to new tasks with few examples (few shot)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C02273AB-CA83-FDE2-65B1-E53D069E016F}"/>
              </a:ext>
            </a:extLst>
          </p:cNvPr>
          <p:cNvGrpSpPr/>
          <p:nvPr/>
        </p:nvGrpSpPr>
        <p:grpSpPr>
          <a:xfrm>
            <a:off x="365397" y="1944571"/>
            <a:ext cx="11172526" cy="4535410"/>
            <a:chOff x="365397" y="2107131"/>
            <a:chExt cx="11172526" cy="4535410"/>
          </a:xfrm>
        </p:grpSpPr>
        <p:pic>
          <p:nvPicPr>
            <p:cNvPr id="7" name="Picture 4" descr="A picture containing different, colorful&#10;&#10;Description automatically generated">
              <a:extLst>
                <a:ext uri="{FF2B5EF4-FFF2-40B4-BE49-F238E27FC236}">
                  <a16:creationId xmlns:a16="http://schemas.microsoft.com/office/drawing/2014/main" id="{ADE32C52-9789-4D5F-B1CB-EE31169536D5}"/>
                </a:ext>
              </a:extLst>
            </p:cNvPr>
            <p:cNvPicPr>
              <a:picLocks noChangeAspect="1"/>
            </p:cNvPicPr>
            <p:nvPr/>
          </p:nvPicPr>
          <p:blipFill>
            <a:blip r:embed="rId3"/>
            <a:stretch>
              <a:fillRect/>
            </a:stretch>
          </p:blipFill>
          <p:spPr>
            <a:xfrm>
              <a:off x="365397" y="2202048"/>
              <a:ext cx="11172526" cy="4440493"/>
            </a:xfrm>
            <a:prstGeom prst="rect">
              <a:avLst/>
            </a:prstGeom>
          </p:spPr>
        </p:pic>
        <p:sp>
          <p:nvSpPr>
            <p:cNvPr id="2" name="TextBox 1">
              <a:extLst>
                <a:ext uri="{FF2B5EF4-FFF2-40B4-BE49-F238E27FC236}">
                  <a16:creationId xmlns:a16="http://schemas.microsoft.com/office/drawing/2014/main" id="{0986297A-9C80-6836-C849-411B4785CE6C}"/>
                </a:ext>
              </a:extLst>
            </p:cNvPr>
            <p:cNvSpPr txBox="1"/>
            <p:nvPr/>
          </p:nvSpPr>
          <p:spPr>
            <a:xfrm>
              <a:off x="1116649" y="2107135"/>
              <a:ext cx="68072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Birds</a:t>
              </a:r>
            </a:p>
          </p:txBody>
        </p:sp>
        <p:sp>
          <p:nvSpPr>
            <p:cNvPr id="5" name="TextBox 4">
              <a:extLst>
                <a:ext uri="{FF2B5EF4-FFF2-40B4-BE49-F238E27FC236}">
                  <a16:creationId xmlns:a16="http://schemas.microsoft.com/office/drawing/2014/main" id="{BCF0BD7E-F2B6-C8DF-0194-F8F6AF725D64}"/>
                </a:ext>
              </a:extLst>
            </p:cNvPr>
            <p:cNvSpPr txBox="1"/>
            <p:nvPr/>
          </p:nvSpPr>
          <p:spPr>
            <a:xfrm>
              <a:off x="3270568" y="2107134"/>
              <a:ext cx="88487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Plankton</a:t>
              </a:r>
            </a:p>
          </p:txBody>
        </p:sp>
        <p:sp>
          <p:nvSpPr>
            <p:cNvPr id="8" name="TextBox 7">
              <a:extLst>
                <a:ext uri="{FF2B5EF4-FFF2-40B4-BE49-F238E27FC236}">
                  <a16:creationId xmlns:a16="http://schemas.microsoft.com/office/drawing/2014/main" id="{1F54015C-4C4F-7AAF-9B3E-BAD9FA0638A1}"/>
                </a:ext>
              </a:extLst>
            </p:cNvPr>
            <p:cNvSpPr txBox="1"/>
            <p:nvPr/>
          </p:nvSpPr>
          <p:spPr>
            <a:xfrm>
              <a:off x="5509225" y="2107133"/>
              <a:ext cx="88487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Flowers</a:t>
              </a:r>
            </a:p>
          </p:txBody>
        </p:sp>
        <p:sp>
          <p:nvSpPr>
            <p:cNvPr id="9" name="TextBox 8">
              <a:extLst>
                <a:ext uri="{FF2B5EF4-FFF2-40B4-BE49-F238E27FC236}">
                  <a16:creationId xmlns:a16="http://schemas.microsoft.com/office/drawing/2014/main" id="{01DD6CAA-9C72-63A1-2EA8-B6B1D3524073}"/>
                </a:ext>
              </a:extLst>
            </p:cNvPr>
            <p:cNvSpPr txBox="1"/>
            <p:nvPr/>
          </p:nvSpPr>
          <p:spPr>
            <a:xfrm>
              <a:off x="7489759" y="2107132"/>
              <a:ext cx="14010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Plant Diseases</a:t>
              </a:r>
            </a:p>
          </p:txBody>
        </p:sp>
        <p:sp>
          <p:nvSpPr>
            <p:cNvPr id="10" name="TextBox 9">
              <a:extLst>
                <a:ext uri="{FF2B5EF4-FFF2-40B4-BE49-F238E27FC236}">
                  <a16:creationId xmlns:a16="http://schemas.microsoft.com/office/drawing/2014/main" id="{5DEE1899-5FFC-F84B-AD62-CA072A3692A2}"/>
                </a:ext>
              </a:extLst>
            </p:cNvPr>
            <p:cNvSpPr txBox="1"/>
            <p:nvPr/>
          </p:nvSpPr>
          <p:spPr>
            <a:xfrm>
              <a:off x="9449574" y="2107131"/>
              <a:ext cx="195384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Microscopy (Bacteria)</a:t>
              </a:r>
            </a:p>
          </p:txBody>
        </p:sp>
        <p:sp>
          <p:nvSpPr>
            <p:cNvPr id="11" name="TextBox 10">
              <a:extLst>
                <a:ext uri="{FF2B5EF4-FFF2-40B4-BE49-F238E27FC236}">
                  <a16:creationId xmlns:a16="http://schemas.microsoft.com/office/drawing/2014/main" id="{B384E08A-F389-080D-922C-8F7E3129B808}"/>
                </a:ext>
              </a:extLst>
            </p:cNvPr>
            <p:cNvSpPr txBox="1"/>
            <p:nvPr/>
          </p:nvSpPr>
          <p:spPr>
            <a:xfrm>
              <a:off x="656671" y="4340000"/>
              <a:ext cx="174291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Remote Sensing</a:t>
              </a:r>
            </a:p>
          </p:txBody>
        </p:sp>
        <p:sp>
          <p:nvSpPr>
            <p:cNvPr id="12" name="TextBox 11">
              <a:extLst>
                <a:ext uri="{FF2B5EF4-FFF2-40B4-BE49-F238E27FC236}">
                  <a16:creationId xmlns:a16="http://schemas.microsoft.com/office/drawing/2014/main" id="{8453C7C1-B6A0-3117-F74E-02E77E8557C8}"/>
                </a:ext>
              </a:extLst>
            </p:cNvPr>
            <p:cNvSpPr txBox="1"/>
            <p:nvPr/>
          </p:nvSpPr>
          <p:spPr>
            <a:xfrm>
              <a:off x="3270567" y="4341680"/>
              <a:ext cx="88487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Vehicles</a:t>
              </a:r>
            </a:p>
          </p:txBody>
        </p:sp>
        <p:sp>
          <p:nvSpPr>
            <p:cNvPr id="13" name="TextBox 12">
              <a:extLst>
                <a:ext uri="{FF2B5EF4-FFF2-40B4-BE49-F238E27FC236}">
                  <a16:creationId xmlns:a16="http://schemas.microsoft.com/office/drawing/2014/main" id="{97BCF3F9-A0F5-E35D-EF7E-A32B76D48CBC}"/>
                </a:ext>
              </a:extLst>
            </p:cNvPr>
            <p:cNvSpPr txBox="1"/>
            <p:nvPr/>
          </p:nvSpPr>
          <p:spPr>
            <a:xfrm>
              <a:off x="5293562" y="4340000"/>
              <a:ext cx="131389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Manufacturing</a:t>
              </a:r>
            </a:p>
          </p:txBody>
        </p:sp>
        <p:sp>
          <p:nvSpPr>
            <p:cNvPr id="14" name="TextBox 13">
              <a:extLst>
                <a:ext uri="{FF2B5EF4-FFF2-40B4-BE49-F238E27FC236}">
                  <a16:creationId xmlns:a16="http://schemas.microsoft.com/office/drawing/2014/main" id="{D2DF77F6-48DB-89EB-ECF0-098ABC5BACDF}"/>
                </a:ext>
              </a:extLst>
            </p:cNvPr>
            <p:cNvSpPr txBox="1"/>
            <p:nvPr/>
          </p:nvSpPr>
          <p:spPr>
            <a:xfrm>
              <a:off x="7576874" y="4340000"/>
              <a:ext cx="131389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Human Action</a:t>
              </a:r>
            </a:p>
          </p:txBody>
        </p:sp>
        <p:sp>
          <p:nvSpPr>
            <p:cNvPr id="15" name="TextBox 14">
              <a:extLst>
                <a:ext uri="{FF2B5EF4-FFF2-40B4-BE49-F238E27FC236}">
                  <a16:creationId xmlns:a16="http://schemas.microsoft.com/office/drawing/2014/main" id="{80CADEC4-5009-0A2A-AE24-E960CC7C13C1}"/>
                </a:ext>
              </a:extLst>
            </p:cNvPr>
            <p:cNvSpPr txBox="1"/>
            <p:nvPr/>
          </p:nvSpPr>
          <p:spPr>
            <a:xfrm>
              <a:off x="10128066" y="4340000"/>
              <a:ext cx="59686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OCR</a:t>
              </a:r>
            </a:p>
          </p:txBody>
        </p:sp>
      </p:grpSp>
      <p:sp>
        <p:nvSpPr>
          <p:cNvPr id="17" name="TextBox 16">
            <a:extLst>
              <a:ext uri="{FF2B5EF4-FFF2-40B4-BE49-F238E27FC236}">
                <a16:creationId xmlns:a16="http://schemas.microsoft.com/office/drawing/2014/main" id="{CC0213D8-763D-4266-B249-81BA9C627130}"/>
              </a:ext>
            </a:extLst>
          </p:cNvPr>
          <p:cNvSpPr txBox="1"/>
          <p:nvPr/>
        </p:nvSpPr>
        <p:spPr>
          <a:xfrm>
            <a:off x="365397" y="6390228"/>
            <a:ext cx="7055778" cy="338554"/>
          </a:xfrm>
          <a:prstGeom prst="rect">
            <a:avLst/>
          </a:prstGeom>
          <a:noFill/>
        </p:spPr>
        <p:txBody>
          <a:bodyPr wrap="none" rtlCol="0">
            <a:spAutoFit/>
          </a:bodyPr>
          <a:lstStyle/>
          <a:p>
            <a:r>
              <a:rPr lang="en-US" sz="1600" dirty="0"/>
              <a:t>Images from the NeurIPS 2022 Cross-Domain Meta Learning Competition Dataset</a:t>
            </a:r>
            <a:r>
              <a:rPr lang="en-US" sz="1600" baseline="30000" dirty="0"/>
              <a:t>1</a:t>
            </a:r>
          </a:p>
        </p:txBody>
      </p:sp>
    </p:spTree>
    <p:extLst>
      <p:ext uri="{BB962C8B-B14F-4D97-AF65-F5344CB8AC3E}">
        <p14:creationId xmlns:p14="http://schemas.microsoft.com/office/powerpoint/2010/main" val="311657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6466-17A3-5D1C-DE9B-3588700257BB}"/>
              </a:ext>
            </a:extLst>
          </p:cNvPr>
          <p:cNvSpPr>
            <a:spLocks noGrp="1"/>
          </p:cNvSpPr>
          <p:nvPr>
            <p:ph type="title"/>
          </p:nvPr>
        </p:nvSpPr>
        <p:spPr>
          <a:xfrm>
            <a:off x="150928" y="157941"/>
            <a:ext cx="5456590" cy="535511"/>
          </a:xfrm>
        </p:spPr>
        <p:txBody>
          <a:bodyPr/>
          <a:lstStyle/>
          <a:p>
            <a:r>
              <a:rPr lang="en-US" sz="2800" dirty="0">
                <a:latin typeface="Arial" panose="020B0604020202020204" pitchFamily="34" charset="0"/>
                <a:cs typeface="Arial" panose="020B0604020202020204" pitchFamily="34" charset="0"/>
              </a:rPr>
              <a:t>Proposed Architecture: </a:t>
            </a:r>
            <a:r>
              <a:rPr lang="en-US" sz="2800" dirty="0" err="1">
                <a:latin typeface="Arial" panose="020B0604020202020204" pitchFamily="34" charset="0"/>
                <a:cs typeface="Arial" panose="020B0604020202020204" pitchFamily="34" charset="0"/>
              </a:rPr>
              <a:t>XDNet</a:t>
            </a:r>
            <a:endParaRPr lang="en-US" sz="2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20DC48D-6519-2D25-6F96-95F0E327CF9C}"/>
              </a:ext>
            </a:extLst>
          </p:cNvPr>
          <p:cNvSpPr>
            <a:spLocks noGrp="1"/>
          </p:cNvSpPr>
          <p:nvPr>
            <p:ph type="body" sz="quarter" idx="10"/>
          </p:nvPr>
        </p:nvSpPr>
        <p:spPr>
          <a:xfrm>
            <a:off x="439207" y="4397339"/>
            <a:ext cx="5189433" cy="2302720"/>
          </a:xfrm>
        </p:spPr>
        <p:txBody>
          <a:bodyPr>
            <a:normAutofit/>
          </a:bodyPr>
          <a:lstStyle/>
          <a:p>
            <a:pPr marL="0" indent="0">
              <a:buNone/>
            </a:pPr>
            <a:r>
              <a:rPr lang="en-US" sz="1400" b="1" dirty="0">
                <a:latin typeface="Arial" panose="020B0604020202020204" pitchFamily="34" charset="0"/>
                <a:cs typeface="Arial" panose="020B0604020202020204" pitchFamily="34" charset="0"/>
              </a:rPr>
              <a:t>Meta-Training</a:t>
            </a:r>
          </a:p>
          <a:p>
            <a:r>
              <a:rPr lang="en-US" sz="1400" dirty="0">
                <a:latin typeface="Arial" panose="020B0604020202020204" pitchFamily="34" charset="0"/>
                <a:cs typeface="Arial" panose="020B0604020202020204" pitchFamily="34" charset="0"/>
              </a:rPr>
              <a:t>Backbone selection</a:t>
            </a:r>
          </a:p>
          <a:p>
            <a:pPr lvl="1"/>
            <a:r>
              <a:rPr lang="en-US" sz="1400" dirty="0">
                <a:latin typeface="Arial" panose="020B0604020202020204" pitchFamily="34" charset="0"/>
                <a:cs typeface="Arial" panose="020B0604020202020204" pitchFamily="34" charset="0"/>
              </a:rPr>
              <a:t>SEResnext101aa: Squeeze and excitation modules, Anti aliasing filters</a:t>
            </a:r>
          </a:p>
          <a:p>
            <a:r>
              <a:rPr lang="en-US" sz="1400" dirty="0">
                <a:latin typeface="Arial" panose="020B0604020202020204" pitchFamily="34" charset="0"/>
                <a:cs typeface="Arial" panose="020B0604020202020204" pitchFamily="34" charset="0"/>
              </a:rPr>
              <a:t>Loss function</a:t>
            </a:r>
          </a:p>
          <a:p>
            <a:pPr lvl="1"/>
            <a:r>
              <a:rPr lang="en-US" sz="1400" dirty="0">
                <a:latin typeface="Arial" panose="020B0604020202020204" pitchFamily="34" charset="0"/>
                <a:cs typeface="Arial" panose="020B0604020202020204" pitchFamily="34" charset="0"/>
              </a:rPr>
              <a:t>Supervised loss, Contrastive loss (triple margin loss)</a:t>
            </a:r>
          </a:p>
          <a:p>
            <a:pPr lvl="2"/>
            <a:r>
              <a:rPr lang="en-US" sz="1400" dirty="0">
                <a:latin typeface="Arial" panose="020B0604020202020204" pitchFamily="34" charset="0"/>
                <a:cs typeface="Arial" panose="020B0604020202020204" pitchFamily="34" charset="0"/>
              </a:rPr>
              <a:t>More generalizable feature extraction</a:t>
            </a:r>
          </a:p>
        </p:txBody>
      </p:sp>
      <p:sp>
        <p:nvSpPr>
          <p:cNvPr id="5" name="Text Placeholder 2">
            <a:extLst>
              <a:ext uri="{FF2B5EF4-FFF2-40B4-BE49-F238E27FC236}">
                <a16:creationId xmlns:a16="http://schemas.microsoft.com/office/drawing/2014/main" id="{B7D25130-C7FE-FEE9-6CA7-F2F2ADB4987F}"/>
              </a:ext>
            </a:extLst>
          </p:cNvPr>
          <p:cNvSpPr txBox="1">
            <a:spLocks/>
          </p:cNvSpPr>
          <p:nvPr/>
        </p:nvSpPr>
        <p:spPr>
          <a:xfrm>
            <a:off x="5895767" y="4397339"/>
            <a:ext cx="5989834" cy="1958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67"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33"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latin typeface="Arial" panose="020B0604020202020204" pitchFamily="34" charset="0"/>
                <a:cs typeface="Arial" panose="020B0604020202020204" pitchFamily="34" charset="0"/>
              </a:rPr>
              <a:t>Meta-Testing</a:t>
            </a:r>
          </a:p>
          <a:p>
            <a:r>
              <a:rPr lang="en-US" sz="1400" dirty="0">
                <a:latin typeface="Arial" panose="020B0604020202020204" pitchFamily="34" charset="0"/>
                <a:cs typeface="Arial" panose="020B0604020202020204" pitchFamily="34" charset="0"/>
              </a:rPr>
              <a:t>Self-Optimal Transport (SOT) feature transform</a:t>
            </a:r>
          </a:p>
          <a:p>
            <a:pPr lvl="1"/>
            <a:r>
              <a:rPr lang="en-US" sz="1400" dirty="0">
                <a:latin typeface="Arial" panose="020B0604020202020204" pitchFamily="34" charset="0"/>
                <a:cs typeface="Arial" panose="020B0604020202020204" pitchFamily="34" charset="0"/>
              </a:rPr>
              <a:t>Maps the features based on similarity</a:t>
            </a:r>
          </a:p>
          <a:p>
            <a:r>
              <a:rPr lang="en-US" sz="1400" dirty="0">
                <a:latin typeface="Arial" panose="020B0604020202020204" pitchFamily="34" charset="0"/>
                <a:cs typeface="Arial" panose="020B0604020202020204" pitchFamily="34" charset="0"/>
              </a:rPr>
              <a:t>Soft </a:t>
            </a:r>
            <a:r>
              <a:rPr lang="en-US" sz="1400" i="1" dirty="0">
                <a:latin typeface="Arial" panose="020B0604020202020204" pitchFamily="34" charset="0"/>
                <a:cs typeface="Arial" panose="020B0604020202020204" pitchFamily="34" charset="0"/>
              </a:rPr>
              <a:t>k</a:t>
            </a:r>
            <a:r>
              <a:rPr lang="en-US" sz="1400" dirty="0">
                <a:latin typeface="Arial" panose="020B0604020202020204" pitchFamily="34" charset="0"/>
                <a:cs typeface="Arial" panose="020B0604020202020204" pitchFamily="34" charset="0"/>
              </a:rPr>
              <a:t>-means based transductive decoder</a:t>
            </a:r>
          </a:p>
          <a:p>
            <a:pPr lvl="1"/>
            <a:r>
              <a:rPr lang="en-US" sz="1400" dirty="0">
                <a:latin typeface="Arial" panose="020B0604020202020204" pitchFamily="34" charset="0"/>
                <a:cs typeface="Arial" panose="020B0604020202020204" pitchFamily="34" charset="0"/>
              </a:rPr>
              <a:t>Process to cluster the support features and assign query features to closest clusters iteratively</a:t>
            </a:r>
          </a:p>
          <a:p>
            <a:pPr lvl="1"/>
            <a:r>
              <a:rPr lang="en-US" sz="1400" dirty="0">
                <a:latin typeface="Arial" panose="020B0604020202020204" pitchFamily="34" charset="0"/>
                <a:cs typeface="Arial" panose="020B0604020202020204" pitchFamily="34" charset="0"/>
              </a:rPr>
              <a:t>Observed gradient based methods(logistic regression) ensemble methods (random forest, gradient boosting) are suboptimal</a:t>
            </a:r>
          </a:p>
          <a:p>
            <a:pPr lvl="1"/>
            <a:endParaRPr lang="en-US" sz="1400" dirty="0">
              <a:latin typeface="Arial" panose="020B0604020202020204" pitchFamily="34" charset="0"/>
              <a:cs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4A760F48-6B02-43F3-9DFE-38BAF2250A3C}"/>
              </a:ext>
            </a:extLst>
          </p:cNvPr>
          <p:cNvPicPr>
            <a:picLocks noChangeAspect="1"/>
          </p:cNvPicPr>
          <p:nvPr/>
        </p:nvPicPr>
        <p:blipFill rotWithShape="1">
          <a:blip r:embed="rId3"/>
          <a:srcRect t="6094"/>
          <a:stretch/>
        </p:blipFill>
        <p:spPr>
          <a:xfrm>
            <a:off x="962554" y="934948"/>
            <a:ext cx="10266892" cy="3390472"/>
          </a:xfrm>
          <a:prstGeom prst="rect">
            <a:avLst/>
          </a:prstGeom>
        </p:spPr>
      </p:pic>
    </p:spTree>
    <p:extLst>
      <p:ext uri="{BB962C8B-B14F-4D97-AF65-F5344CB8AC3E}">
        <p14:creationId xmlns:p14="http://schemas.microsoft.com/office/powerpoint/2010/main" val="312970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5CA29-CFEE-808F-F15E-A9A4515660E2}"/>
              </a:ext>
            </a:extLst>
          </p:cNvPr>
          <p:cNvSpPr>
            <a:spLocks noGrp="1"/>
          </p:cNvSpPr>
          <p:nvPr>
            <p:ph type="title"/>
          </p:nvPr>
        </p:nvSpPr>
        <p:spPr>
          <a:xfrm>
            <a:off x="150928" y="167142"/>
            <a:ext cx="4326986" cy="517109"/>
          </a:xfrm>
        </p:spPr>
        <p:txBody>
          <a:bodyPr/>
          <a:lstStyle/>
          <a:p>
            <a:r>
              <a:rPr lang="en-US" dirty="0">
                <a:latin typeface="Arial" panose="020B0604020202020204" pitchFamily="34" charset="0"/>
                <a:cs typeface="Arial" panose="020B0604020202020204" pitchFamily="34" charset="0"/>
              </a:rPr>
              <a:t>Defect Detection Dataset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E5DD123-9A0D-656D-867D-D8D2CD608566}"/>
                  </a:ext>
                </a:extLst>
              </p:cNvPr>
              <p:cNvSpPr>
                <a:spLocks noGrp="1"/>
              </p:cNvSpPr>
              <p:nvPr>
                <p:ph type="body" sz="quarter" idx="10"/>
              </p:nvPr>
            </p:nvSpPr>
            <p:spPr>
              <a:xfrm>
                <a:off x="439207" y="1137037"/>
                <a:ext cx="4038707" cy="5247860"/>
              </a:xfrm>
            </p:spPr>
            <p:txBody>
              <a:bodyPr>
                <a:noAutofit/>
              </a:bodyPr>
              <a:lstStyle/>
              <a:p>
                <a:r>
                  <a:rPr lang="en-US" sz="1400" dirty="0" err="1">
                    <a:latin typeface="Arial" panose="020B0604020202020204" pitchFamily="34" charset="0"/>
                    <a:cs typeface="Arial" panose="020B0604020202020204" pitchFamily="34" charset="0"/>
                  </a:rPr>
                  <a:t>MVTec</a:t>
                </a:r>
                <a:r>
                  <a:rPr lang="en-US" sz="1400" dirty="0">
                    <a:latin typeface="Arial" panose="020B0604020202020204" pitchFamily="34" charset="0"/>
                    <a:cs typeface="Arial" panose="020B0604020202020204" pitchFamily="34" charset="0"/>
                  </a:rPr>
                  <a:t> benchmark dataset for defect detection</a:t>
                </a:r>
              </a:p>
              <a:p>
                <a:pPr lvl="1"/>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Traditional performance criteria does not provide the true measure the model performance</a:t>
                </a:r>
              </a:p>
              <a:p>
                <a:pPr lvl="1"/>
                <a:r>
                  <a:rPr lang="en-US" sz="1400" dirty="0">
                    <a:latin typeface="Arial" panose="020B0604020202020204" pitchFamily="34" charset="0"/>
                    <a:cs typeface="Arial" panose="020B0604020202020204" pitchFamily="34" charset="0"/>
                  </a:rPr>
                  <a:t>Model performance must be computed on n-way k-shot tasks</a:t>
                </a:r>
              </a:p>
              <a:p>
                <a:r>
                  <a:rPr lang="en-US" sz="1400" dirty="0">
                    <a:latin typeface="Arial" panose="020B0604020202020204" pitchFamily="34" charset="0"/>
                    <a:cs typeface="Arial" panose="020B0604020202020204" pitchFamily="34" charset="0"/>
                  </a:rPr>
                  <a:t>‘Normalized average accuracy’ as evaluation criteria;</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Where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𝐴𝑐𝑐</m:t>
                        </m:r>
                      </m:e>
                      <m:sub>
                        <m:r>
                          <m:rPr>
                            <m:sty m:val="p"/>
                          </m:rPr>
                          <a:rPr lang="en-US" sz="1400" b="0" i="0" smtClean="0">
                            <a:latin typeface="Cambria Math" panose="02040503050406030204" pitchFamily="18" charset="0"/>
                          </a:rPr>
                          <m:t>class</m:t>
                        </m:r>
                      </m:sub>
                    </m:sSub>
                  </m:oMath>
                </a14:m>
                <a:r>
                  <a:rPr lang="en-US" sz="1400" dirty="0">
                    <a:latin typeface="Arial" panose="020B0604020202020204" pitchFamily="34" charset="0"/>
                    <a:cs typeface="Arial" panose="020B0604020202020204" pitchFamily="34" charset="0"/>
                  </a:rPr>
                  <a:t> is the averaged accuracy per class in a specific task, and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𝐴𝑐𝑐</m:t>
                        </m:r>
                      </m:e>
                      <m:sub>
                        <m:r>
                          <m:rPr>
                            <m:sty m:val="p"/>
                          </m:rPr>
                          <a:rPr lang="en-US" sz="1400">
                            <a:latin typeface="Cambria Math" panose="02040503050406030204" pitchFamily="18" charset="0"/>
                          </a:rPr>
                          <m:t>rc</m:t>
                        </m:r>
                      </m:sub>
                    </m:sSub>
                  </m:oMath>
                </a14:m>
                <a:r>
                  <a:rPr lang="en-US" sz="1400" dirty="0">
                    <a:latin typeface="Arial" panose="020B0604020202020204" pitchFamily="34" charset="0"/>
                    <a:cs typeface="Arial" panose="020B0604020202020204" pitchFamily="34" charset="0"/>
                  </a:rPr>
                  <a:t> represents the accuracy of a random classifier</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As such,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𝐴𝑐𝑐</m:t>
                        </m:r>
                      </m:e>
                      <m:sub>
                        <m:r>
                          <m:rPr>
                            <m:sty m:val="p"/>
                          </m:rPr>
                          <a:rPr lang="en-US" sz="1400" b="0" i="0" smtClean="0">
                            <a:latin typeface="Cambria Math" panose="02040503050406030204" pitchFamily="18" charset="0"/>
                          </a:rPr>
                          <m:t>normalized</m:t>
                        </m:r>
                      </m:sub>
                    </m:sSub>
                    <m:r>
                      <a:rPr lang="en-US" sz="1400" b="0" i="1" smtClean="0">
                        <a:latin typeface="Cambria Math" panose="02040503050406030204" pitchFamily="18" charset="0"/>
                      </a:rPr>
                      <m:t>&gt;0</m:t>
                    </m:r>
                  </m:oMath>
                </a14:m>
                <a:r>
                  <a:rPr lang="en-US" sz="1400" dirty="0">
                    <a:latin typeface="Arial" panose="020B0604020202020204" pitchFamily="34" charset="0"/>
                    <a:cs typeface="Arial" panose="020B0604020202020204" pitchFamily="34" charset="0"/>
                  </a:rPr>
                  <a:t> represents a performance better than a random classifier</a:t>
                </a:r>
              </a:p>
              <a:p>
                <a:endParaRPr lang="en-US" sz="1400" dirty="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a:p>
                <a:pPr lvl="1"/>
                <a:endParaRPr lang="en-US" sz="1400" dirty="0"/>
              </a:p>
              <a:p>
                <a:pPr lvl="2"/>
                <a:endParaRPr lang="en-US" sz="1400" dirty="0"/>
              </a:p>
            </p:txBody>
          </p:sp>
        </mc:Choice>
        <mc:Fallback xmlns="">
          <p:sp>
            <p:nvSpPr>
              <p:cNvPr id="3" name="Text Placeholder 2">
                <a:extLst>
                  <a:ext uri="{FF2B5EF4-FFF2-40B4-BE49-F238E27FC236}">
                    <a16:creationId xmlns:a16="http://schemas.microsoft.com/office/drawing/2014/main" id="{DE5DD123-9A0D-656D-867D-D8D2CD608566}"/>
                  </a:ext>
                </a:extLst>
              </p:cNvPr>
              <p:cNvSpPr>
                <a:spLocks noGrp="1" noRot="1" noChangeAspect="1" noMove="1" noResize="1" noEditPoints="1" noAdjustHandles="1" noChangeArrowheads="1" noChangeShapeType="1" noTextEdit="1"/>
              </p:cNvSpPr>
              <p:nvPr>
                <p:ph type="body" sz="quarter" idx="10"/>
              </p:nvPr>
            </p:nvSpPr>
            <p:spPr>
              <a:xfrm>
                <a:off x="439207" y="1137037"/>
                <a:ext cx="4038707" cy="5247860"/>
              </a:xfrm>
              <a:blipFill>
                <a:blip r:embed="rId3"/>
                <a:stretch>
                  <a:fillRect l="-313" t="-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2276804-CEEE-3CC6-DB42-D7FCAF47D541}"/>
                  </a:ext>
                </a:extLst>
              </p:cNvPr>
              <p:cNvSpPr txBox="1"/>
              <p:nvPr/>
            </p:nvSpPr>
            <p:spPr>
              <a:xfrm>
                <a:off x="439207" y="3760967"/>
                <a:ext cx="3832750" cy="4410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𝐴𝑐𝑐</m:t>
                          </m:r>
                        </m:e>
                        <m:sub>
                          <m:r>
                            <m:rPr>
                              <m:sty m:val="p"/>
                            </m:rPr>
                            <a:rPr lang="en-US" sz="1400" b="0" i="0" smtClean="0">
                              <a:latin typeface="Cambria Math" panose="02040503050406030204" pitchFamily="18" charset="0"/>
                            </a:rPr>
                            <m:t>normalized</m:t>
                          </m:r>
                        </m:sub>
                      </m:sSub>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𝐴𝑐𝑐</m:t>
                              </m:r>
                            </m:e>
                            <m:sub>
                              <m:r>
                                <m:rPr>
                                  <m:sty m:val="p"/>
                                </m:rPr>
                                <a:rPr lang="en-US" sz="1400" b="0" i="0" smtClean="0">
                                  <a:latin typeface="Cambria Math" panose="02040503050406030204" pitchFamily="18" charset="0"/>
                                </a:rPr>
                                <m:t>class</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𝐴𝑐𝑐</m:t>
                              </m:r>
                            </m:e>
                            <m:sub>
                              <m:r>
                                <m:rPr>
                                  <m:sty m:val="p"/>
                                </m:rPr>
                                <a:rPr lang="en-US" sz="1400" b="0" i="0" smtClean="0">
                                  <a:latin typeface="Cambria Math" panose="02040503050406030204" pitchFamily="18" charset="0"/>
                                </a:rPr>
                                <m:t>rc</m:t>
                              </m:r>
                            </m:sub>
                          </m:sSub>
                        </m:num>
                        <m:den>
                          <m:r>
                            <a:rPr lang="en-US" sz="1400" b="0" i="1" smtClean="0">
                              <a:latin typeface="Cambria Math" panose="02040503050406030204" pitchFamily="18" charset="0"/>
                            </a:rPr>
                            <m:t>1−</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𝐴𝑐𝑐</m:t>
                              </m:r>
                            </m:e>
                            <m:sub>
                              <m:r>
                                <m:rPr>
                                  <m:sty m:val="p"/>
                                </m:rPr>
                                <a:rPr lang="en-US" sz="1400" b="0" i="0" smtClean="0">
                                  <a:latin typeface="Cambria Math" panose="02040503050406030204" pitchFamily="18" charset="0"/>
                                </a:rPr>
                                <m:t>rc</m:t>
                              </m:r>
                            </m:sub>
                          </m:sSub>
                        </m:den>
                      </m:f>
                    </m:oMath>
                  </m:oMathPara>
                </a14:m>
                <a:endParaRPr lang="en-US" sz="1400" dirty="0"/>
              </a:p>
            </p:txBody>
          </p:sp>
        </mc:Choice>
        <mc:Fallback xmlns="">
          <p:sp>
            <p:nvSpPr>
              <p:cNvPr id="4" name="TextBox 3">
                <a:extLst>
                  <a:ext uri="{FF2B5EF4-FFF2-40B4-BE49-F238E27FC236}">
                    <a16:creationId xmlns:a16="http://schemas.microsoft.com/office/drawing/2014/main" id="{A2276804-CEEE-3CC6-DB42-D7FCAF47D541}"/>
                  </a:ext>
                </a:extLst>
              </p:cNvPr>
              <p:cNvSpPr txBox="1">
                <a:spLocks noRot="1" noChangeAspect="1" noMove="1" noResize="1" noEditPoints="1" noAdjustHandles="1" noChangeArrowheads="1" noChangeShapeType="1" noTextEdit="1"/>
              </p:cNvSpPr>
              <p:nvPr/>
            </p:nvSpPr>
            <p:spPr>
              <a:xfrm>
                <a:off x="439207" y="3760967"/>
                <a:ext cx="3832750" cy="441083"/>
              </a:xfrm>
              <a:prstGeom prst="rect">
                <a:avLst/>
              </a:prstGeom>
              <a:blipFill>
                <a:blip r:embed="rId4"/>
                <a:stretch>
                  <a:fillRect t="-5714" b="-8571"/>
                </a:stretch>
              </a:blipFill>
            </p:spPr>
            <p:txBody>
              <a:bodyPr/>
              <a:lstStyle/>
              <a:p>
                <a:r>
                  <a:rPr lang="en-US">
                    <a:noFill/>
                  </a:rPr>
                  <a:t> </a:t>
                </a:r>
              </a:p>
            </p:txBody>
          </p:sp>
        </mc:Fallback>
      </mc:AlternateContent>
      <p:pic>
        <p:nvPicPr>
          <p:cNvPr id="5" name="Picture 4" descr="A picture containing text&#10;&#10;Description automatically generated">
            <a:extLst>
              <a:ext uri="{FF2B5EF4-FFF2-40B4-BE49-F238E27FC236}">
                <a16:creationId xmlns:a16="http://schemas.microsoft.com/office/drawing/2014/main" id="{DAD36D4B-7DFB-113D-E646-1374F1840C42}"/>
              </a:ext>
            </a:extLst>
          </p:cNvPr>
          <p:cNvPicPr>
            <a:picLocks noChangeAspect="1"/>
          </p:cNvPicPr>
          <p:nvPr/>
        </p:nvPicPr>
        <p:blipFill rotWithShape="1">
          <a:blip r:embed="rId5"/>
          <a:srcRect r="35035"/>
          <a:stretch/>
        </p:blipFill>
        <p:spPr>
          <a:xfrm>
            <a:off x="4477914" y="1333488"/>
            <a:ext cx="4831572" cy="4538550"/>
          </a:xfrm>
          <a:prstGeom prst="rect">
            <a:avLst/>
          </a:prstGeom>
        </p:spPr>
      </p:pic>
      <p:sp>
        <p:nvSpPr>
          <p:cNvPr id="6" name="TextBox 5">
            <a:extLst>
              <a:ext uri="{FF2B5EF4-FFF2-40B4-BE49-F238E27FC236}">
                <a16:creationId xmlns:a16="http://schemas.microsoft.com/office/drawing/2014/main" id="{38CECD4B-70E6-5630-B4C6-4C2D54D3DBAC}"/>
              </a:ext>
            </a:extLst>
          </p:cNvPr>
          <p:cNvSpPr txBox="1"/>
          <p:nvPr/>
        </p:nvSpPr>
        <p:spPr>
          <a:xfrm>
            <a:off x="6366356" y="5872038"/>
            <a:ext cx="4214167" cy="276999"/>
          </a:xfrm>
          <a:prstGeom prst="rect">
            <a:avLst/>
          </a:prstGeom>
          <a:noFill/>
        </p:spPr>
        <p:txBody>
          <a:bodyPr wrap="square" lIns="91440" tIns="45720" rIns="91440" bIns="45720" rtlCol="0" anchor="t">
            <a:spAutoFit/>
          </a:bodyPr>
          <a:lstStyle/>
          <a:p>
            <a:r>
              <a:rPr lang="en-US" sz="1200" dirty="0"/>
              <a:t>Example of a visual inspection benchmark dataset from MVTec</a:t>
            </a:r>
            <a:r>
              <a:rPr lang="en-US" sz="1200" baseline="30000" dirty="0"/>
              <a:t>2</a:t>
            </a:r>
          </a:p>
        </p:txBody>
      </p:sp>
      <p:pic>
        <p:nvPicPr>
          <p:cNvPr id="7" name="Picture 6" descr="A picture containing text&#10;&#10;Description automatically generated">
            <a:extLst>
              <a:ext uri="{FF2B5EF4-FFF2-40B4-BE49-F238E27FC236}">
                <a16:creationId xmlns:a16="http://schemas.microsoft.com/office/drawing/2014/main" id="{E9D766EA-C71E-419B-66E9-21025E518246}"/>
              </a:ext>
            </a:extLst>
          </p:cNvPr>
          <p:cNvPicPr>
            <a:picLocks noChangeAspect="1"/>
          </p:cNvPicPr>
          <p:nvPr/>
        </p:nvPicPr>
        <p:blipFill rotWithShape="1">
          <a:blip r:embed="rId5"/>
          <a:srcRect l="64966"/>
          <a:stretch/>
        </p:blipFill>
        <p:spPr>
          <a:xfrm>
            <a:off x="9586452" y="1333488"/>
            <a:ext cx="2605548" cy="4538550"/>
          </a:xfrm>
          <a:prstGeom prst="rect">
            <a:avLst/>
          </a:prstGeom>
        </p:spPr>
      </p:pic>
      <p:sp>
        <p:nvSpPr>
          <p:cNvPr id="9" name="TextBox 8">
            <a:extLst>
              <a:ext uri="{FF2B5EF4-FFF2-40B4-BE49-F238E27FC236}">
                <a16:creationId xmlns:a16="http://schemas.microsoft.com/office/drawing/2014/main" id="{F69F49BD-BAA3-1EC2-D54F-F301BD5A2F65}"/>
              </a:ext>
            </a:extLst>
          </p:cNvPr>
          <p:cNvSpPr txBox="1"/>
          <p:nvPr/>
        </p:nvSpPr>
        <p:spPr>
          <a:xfrm>
            <a:off x="6893700" y="1047692"/>
            <a:ext cx="903282" cy="276999"/>
          </a:xfrm>
          <a:prstGeom prst="rect">
            <a:avLst/>
          </a:prstGeom>
          <a:noFill/>
        </p:spPr>
        <p:txBody>
          <a:bodyPr wrap="square" lIns="91440" tIns="45720" rIns="91440" bIns="45720" rtlCol="0" anchor="t">
            <a:spAutoFit/>
          </a:bodyPr>
          <a:lstStyle/>
          <a:p>
            <a:r>
              <a:rPr lang="en-US" sz="1200" b="1" dirty="0"/>
              <a:t>Meta-Train</a:t>
            </a:r>
            <a:endParaRPr lang="en-US" sz="1200" b="1" baseline="30000" dirty="0"/>
          </a:p>
        </p:txBody>
      </p:sp>
      <p:sp>
        <p:nvSpPr>
          <p:cNvPr id="10" name="TextBox 9">
            <a:extLst>
              <a:ext uri="{FF2B5EF4-FFF2-40B4-BE49-F238E27FC236}">
                <a16:creationId xmlns:a16="http://schemas.microsoft.com/office/drawing/2014/main" id="{265A047E-6CF5-A43B-A915-F24808925625}"/>
              </a:ext>
            </a:extLst>
          </p:cNvPr>
          <p:cNvSpPr txBox="1"/>
          <p:nvPr/>
        </p:nvSpPr>
        <p:spPr>
          <a:xfrm>
            <a:off x="10437585" y="1047691"/>
            <a:ext cx="903282" cy="276999"/>
          </a:xfrm>
          <a:prstGeom prst="rect">
            <a:avLst/>
          </a:prstGeom>
          <a:noFill/>
        </p:spPr>
        <p:txBody>
          <a:bodyPr wrap="square" lIns="91440" tIns="45720" rIns="91440" bIns="45720" rtlCol="0" anchor="t">
            <a:spAutoFit/>
          </a:bodyPr>
          <a:lstStyle/>
          <a:p>
            <a:r>
              <a:rPr lang="en-US" sz="1200" b="1" dirty="0"/>
              <a:t>Meta-Test</a:t>
            </a:r>
            <a:endParaRPr lang="en-US" sz="1200" b="1" baseline="30000" dirty="0"/>
          </a:p>
        </p:txBody>
      </p:sp>
    </p:spTree>
    <p:extLst>
      <p:ext uri="{BB962C8B-B14F-4D97-AF65-F5344CB8AC3E}">
        <p14:creationId xmlns:p14="http://schemas.microsoft.com/office/powerpoint/2010/main" val="15225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4B8A-3522-E269-3C48-831666A7EB66}"/>
              </a:ext>
            </a:extLst>
          </p:cNvPr>
          <p:cNvSpPr>
            <a:spLocks noGrp="1"/>
          </p:cNvSpPr>
          <p:nvPr>
            <p:ph type="title"/>
          </p:nvPr>
        </p:nvSpPr>
        <p:spPr>
          <a:xfrm>
            <a:off x="150928" y="157941"/>
            <a:ext cx="5987697" cy="535511"/>
          </a:xfrm>
        </p:spPr>
        <p:txBody>
          <a:bodyPr/>
          <a:lstStyle/>
          <a:p>
            <a:r>
              <a:rPr lang="en-US" sz="2800" dirty="0">
                <a:latin typeface="Arial" panose="020B0604020202020204" pitchFamily="34" charset="0"/>
                <a:cs typeface="Arial" panose="020B0604020202020204" pitchFamily="34" charset="0"/>
              </a:rPr>
              <a:t>Baseline Models for Comparison </a:t>
            </a:r>
          </a:p>
        </p:txBody>
      </p:sp>
      <p:sp>
        <p:nvSpPr>
          <p:cNvPr id="3" name="Text Placeholder 2">
            <a:extLst>
              <a:ext uri="{FF2B5EF4-FFF2-40B4-BE49-F238E27FC236}">
                <a16:creationId xmlns:a16="http://schemas.microsoft.com/office/drawing/2014/main" id="{16685FE6-57D3-F4C5-9A95-89B9B611A973}"/>
              </a:ext>
            </a:extLst>
          </p:cNvPr>
          <p:cNvSpPr>
            <a:spLocks noGrp="1"/>
          </p:cNvSpPr>
          <p:nvPr>
            <p:ph type="body" sz="quarter" idx="10"/>
          </p:nvPr>
        </p:nvSpPr>
        <p:spPr/>
        <p:txBody>
          <a:bodyPr>
            <a:normAutofit/>
          </a:bodyPr>
          <a:lstStyle/>
          <a:p>
            <a:r>
              <a:rPr lang="en-US" sz="2000" b="1" dirty="0">
                <a:latin typeface="Arial" panose="020B0604020202020204" pitchFamily="34" charset="0"/>
                <a:cs typeface="Arial" panose="020B0604020202020204" pitchFamily="34" charset="0"/>
              </a:rPr>
              <a:t>Training from Scratch </a:t>
            </a:r>
          </a:p>
          <a:p>
            <a:pPr lvl="1"/>
            <a:r>
              <a:rPr lang="en-US" sz="1800" dirty="0">
                <a:latin typeface="Arial" panose="020B0604020202020204" pitchFamily="34" charset="0"/>
                <a:cs typeface="Arial" panose="020B0604020202020204" pitchFamily="34" charset="0"/>
              </a:rPr>
              <a:t>A single backbone feature extractor (initialized with weights trained on ImageNet)</a:t>
            </a:r>
            <a:endParaRPr lang="en-US" sz="2133"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Train the model directly on tasks sampled at meta-testing (no meta-training)</a:t>
            </a:r>
          </a:p>
          <a:p>
            <a:pPr lvl="2"/>
            <a:r>
              <a:rPr lang="en-US" sz="1600" dirty="0">
                <a:latin typeface="Arial" panose="020B0604020202020204" pitchFamily="34" charset="0"/>
                <a:cs typeface="Arial" panose="020B0604020202020204" pitchFamily="34" charset="0"/>
              </a:rPr>
              <a:t>Add a task specific MLP and train both MLP and backbone on the task</a:t>
            </a:r>
          </a:p>
          <a:p>
            <a:pPr lvl="2"/>
            <a:endParaRPr lang="en-US" sz="1466" dirty="0">
              <a:latin typeface="Arial" panose="020B0604020202020204" pitchFamily="34" charset="0"/>
              <a:cs typeface="Arial" panose="020B0604020202020204" pitchFamily="34" charset="0"/>
            </a:endParaRPr>
          </a:p>
          <a:p>
            <a:r>
              <a:rPr lang="en-US" sz="2133" b="1" dirty="0">
                <a:latin typeface="Arial" panose="020B0604020202020204" pitchFamily="34" charset="0"/>
                <a:cs typeface="Arial" panose="020B0604020202020204" pitchFamily="34" charset="0"/>
              </a:rPr>
              <a:t>Transfer Learning </a:t>
            </a:r>
          </a:p>
          <a:p>
            <a:pPr lvl="1"/>
            <a:r>
              <a:rPr lang="en-US" sz="1800" dirty="0">
                <a:latin typeface="Arial" panose="020B0604020202020204" pitchFamily="34" charset="0"/>
                <a:cs typeface="Arial" panose="020B0604020202020204" pitchFamily="34" charset="0"/>
              </a:rPr>
              <a:t>Architecturally similar to training from scratch</a:t>
            </a:r>
          </a:p>
          <a:p>
            <a:pPr lvl="1"/>
            <a:r>
              <a:rPr lang="en-US" sz="1800" dirty="0">
                <a:latin typeface="Arial" panose="020B0604020202020204" pitchFamily="34" charset="0"/>
                <a:cs typeface="Arial" panose="020B0604020202020204" pitchFamily="34" charset="0"/>
              </a:rPr>
              <a:t>Model undergoes meta-training with the training datasets</a:t>
            </a:r>
          </a:p>
          <a:p>
            <a:pPr lvl="2"/>
            <a:r>
              <a:rPr lang="en-US" sz="1600" dirty="0">
                <a:latin typeface="Arial" panose="020B0604020202020204" pitchFamily="34" charset="0"/>
                <a:cs typeface="Arial" panose="020B0604020202020204" pitchFamily="34" charset="0"/>
              </a:rPr>
              <a:t>Tests if meta-training on industrial images from multiple domains is beneficial</a:t>
            </a:r>
            <a:endParaRPr lang="en-US" sz="1466" dirty="0">
              <a:latin typeface="Arial" panose="020B0604020202020204" pitchFamily="34" charset="0"/>
              <a:cs typeface="Arial" panose="020B0604020202020204" pitchFamily="34" charset="0"/>
            </a:endParaRPr>
          </a:p>
          <a:p>
            <a:pPr lvl="2"/>
            <a:endParaRPr lang="en-US" sz="1466"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Prototypical Networks (</a:t>
            </a:r>
            <a:r>
              <a:rPr lang="en-US" sz="2000" b="1" dirty="0" err="1">
                <a:latin typeface="Arial" panose="020B0604020202020204" pitchFamily="34" charset="0"/>
                <a:cs typeface="Arial" panose="020B0604020202020204" pitchFamily="34" charset="0"/>
              </a:rPr>
              <a:t>ProtoNets</a:t>
            </a:r>
            <a:r>
              <a:rPr lang="en-US" sz="2000" b="1" dirty="0">
                <a:latin typeface="Arial" panose="020B0604020202020204" pitchFamily="34" charset="0"/>
                <a:cs typeface="Arial" panose="020B0604020202020204" pitchFamily="34" charset="0"/>
              </a:rPr>
              <a:t>)</a:t>
            </a:r>
            <a:r>
              <a:rPr lang="en-US" sz="2000" b="1" baseline="30000" dirty="0">
                <a:latin typeface="Arial" panose="020B0604020202020204" pitchFamily="34" charset="0"/>
                <a:cs typeface="Arial" panose="020B0604020202020204" pitchFamily="34" charset="0"/>
              </a:rPr>
              <a:t>3</a:t>
            </a:r>
          </a:p>
          <a:p>
            <a:pPr lvl="1"/>
            <a:r>
              <a:rPr lang="en-US" sz="1800" dirty="0">
                <a:latin typeface="Arial" panose="020B0604020202020204" pitchFamily="34" charset="0"/>
                <a:cs typeface="Arial" panose="020B0604020202020204" pitchFamily="34" charset="0"/>
              </a:rPr>
              <a:t>A metric-learning based meta-learning algorithm</a:t>
            </a:r>
          </a:p>
          <a:p>
            <a:pPr lvl="1"/>
            <a:r>
              <a:rPr lang="en-US" sz="1800" dirty="0" err="1">
                <a:latin typeface="Arial" panose="020B0604020202020204" pitchFamily="34" charset="0"/>
                <a:cs typeface="Arial" panose="020B0604020202020204" pitchFamily="34" charset="0"/>
              </a:rPr>
              <a:t>ProtoNet</a:t>
            </a:r>
            <a:r>
              <a:rPr lang="en-US" sz="1800" dirty="0">
                <a:latin typeface="Arial" panose="020B0604020202020204" pitchFamily="34" charset="0"/>
                <a:cs typeface="Arial" panose="020B0604020202020204" pitchFamily="34" charset="0"/>
              </a:rPr>
              <a:t> is trained in an episodic manner in meta-training phase</a:t>
            </a:r>
          </a:p>
          <a:p>
            <a:pPr lvl="2"/>
            <a:r>
              <a:rPr lang="en-US" sz="1600" dirty="0">
                <a:latin typeface="Arial" panose="020B0604020202020204" pitchFamily="34" charset="0"/>
                <a:cs typeface="Arial" panose="020B0604020202020204" pitchFamily="34" charset="0"/>
              </a:rPr>
              <a:t>In Meta-testing, obtains class of query set using a distance-based measure between query and support set prototypes</a:t>
            </a:r>
          </a:p>
          <a:p>
            <a:endParaRPr lang="en-US" sz="22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447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7500-835E-FB4E-022F-043AF22E9C71}"/>
              </a:ext>
            </a:extLst>
          </p:cNvPr>
          <p:cNvSpPr>
            <a:spLocks noGrp="1"/>
          </p:cNvSpPr>
          <p:nvPr>
            <p:ph type="title"/>
          </p:nvPr>
        </p:nvSpPr>
        <p:spPr>
          <a:xfrm>
            <a:off x="150928" y="157941"/>
            <a:ext cx="6248986" cy="535511"/>
          </a:xfrm>
        </p:spPr>
        <p:txBody>
          <a:bodyPr/>
          <a:lstStyle/>
          <a:p>
            <a:r>
              <a:rPr lang="en-US" sz="2800" dirty="0">
                <a:latin typeface="Arial" panose="020B0604020202020204" pitchFamily="34" charset="0"/>
                <a:cs typeface="Arial" panose="020B0604020202020204" pitchFamily="34" charset="0"/>
              </a:rPr>
              <a:t>Results: </a:t>
            </a:r>
            <a:r>
              <a:rPr lang="en-US" sz="2800" b="1" dirty="0">
                <a:latin typeface="Arial" panose="020B0604020202020204" pitchFamily="34" charset="0"/>
                <a:cs typeface="Arial" panose="020B0604020202020204" pitchFamily="34" charset="0"/>
              </a:rPr>
              <a:t>Performance comparison</a:t>
            </a:r>
            <a:r>
              <a:rPr lang="en-US" sz="2800" dirty="0">
                <a:latin typeface="Arial" panose="020B0604020202020204" pitchFamily="34" charset="0"/>
                <a:cs typeface="Arial" panose="020B0604020202020204" pitchFamily="34" charset="0"/>
              </a:rPr>
              <a:t> </a:t>
            </a:r>
          </a:p>
        </p:txBody>
      </p:sp>
      <p:pic>
        <p:nvPicPr>
          <p:cNvPr id="7" name="Picture 6" descr="Chart, bar chart&#10;&#10;Description automatically generated">
            <a:extLst>
              <a:ext uri="{FF2B5EF4-FFF2-40B4-BE49-F238E27FC236}">
                <a16:creationId xmlns:a16="http://schemas.microsoft.com/office/drawing/2014/main" id="{7968F170-0F13-AD57-AC6E-54F9470F938A}"/>
              </a:ext>
            </a:extLst>
          </p:cNvPr>
          <p:cNvPicPr>
            <a:picLocks noChangeAspect="1"/>
          </p:cNvPicPr>
          <p:nvPr/>
        </p:nvPicPr>
        <p:blipFill>
          <a:blip r:embed="rId3"/>
          <a:stretch>
            <a:fillRect/>
          </a:stretch>
        </p:blipFill>
        <p:spPr>
          <a:xfrm>
            <a:off x="162979" y="1189703"/>
            <a:ext cx="11866041" cy="4746416"/>
          </a:xfrm>
          <a:prstGeom prst="rect">
            <a:avLst/>
          </a:prstGeom>
        </p:spPr>
      </p:pic>
    </p:spTree>
    <p:extLst>
      <p:ext uri="{BB962C8B-B14F-4D97-AF65-F5344CB8AC3E}">
        <p14:creationId xmlns:p14="http://schemas.microsoft.com/office/powerpoint/2010/main" val="404675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4E4CE85-E0FD-19C3-1D9E-13C2AEEC874A}"/>
              </a:ext>
            </a:extLst>
          </p:cNvPr>
          <p:cNvPicPr>
            <a:picLocks noChangeAspect="1"/>
          </p:cNvPicPr>
          <p:nvPr/>
        </p:nvPicPr>
        <p:blipFill>
          <a:blip r:embed="rId3"/>
          <a:stretch>
            <a:fillRect/>
          </a:stretch>
        </p:blipFill>
        <p:spPr>
          <a:xfrm>
            <a:off x="172534" y="1078787"/>
            <a:ext cx="11857653" cy="1456796"/>
          </a:xfrm>
          <a:prstGeom prst="rect">
            <a:avLst/>
          </a:prstGeom>
        </p:spPr>
      </p:pic>
      <p:sp>
        <p:nvSpPr>
          <p:cNvPr id="2" name="Title 1">
            <a:extLst>
              <a:ext uri="{FF2B5EF4-FFF2-40B4-BE49-F238E27FC236}">
                <a16:creationId xmlns:a16="http://schemas.microsoft.com/office/drawing/2014/main" id="{96617500-835E-FB4E-022F-043AF22E9C71}"/>
              </a:ext>
            </a:extLst>
          </p:cNvPr>
          <p:cNvSpPr>
            <a:spLocks noGrp="1"/>
          </p:cNvSpPr>
          <p:nvPr>
            <p:ph type="title"/>
          </p:nvPr>
        </p:nvSpPr>
        <p:spPr>
          <a:xfrm>
            <a:off x="150928" y="157941"/>
            <a:ext cx="6971941" cy="535511"/>
          </a:xfrm>
        </p:spPr>
        <p:txBody>
          <a:bodyPr/>
          <a:lstStyle/>
          <a:p>
            <a:r>
              <a:rPr lang="en-US" sz="2800" dirty="0">
                <a:latin typeface="Arial" panose="020B0604020202020204" pitchFamily="34" charset="0"/>
                <a:cs typeface="Arial" panose="020B0604020202020204" pitchFamily="34" charset="0"/>
              </a:rPr>
              <a:t>Results: </a:t>
            </a:r>
            <a:r>
              <a:rPr lang="en-US" sz="2800" b="1" dirty="0">
                <a:latin typeface="Arial" panose="020B0604020202020204" pitchFamily="34" charset="0"/>
                <a:cs typeface="Arial" panose="020B0604020202020204" pitchFamily="34" charset="0"/>
              </a:rPr>
              <a:t>Dataset Specific Performance</a:t>
            </a:r>
            <a:r>
              <a:rPr lang="en-US" sz="2800" dirty="0">
                <a:latin typeface="Arial" panose="020B0604020202020204" pitchFamily="34" charset="0"/>
                <a:cs typeface="Arial" panose="020B0604020202020204" pitchFamily="34" charset="0"/>
              </a:rPr>
              <a:t> </a:t>
            </a:r>
          </a:p>
        </p:txBody>
      </p:sp>
      <p:sp>
        <p:nvSpPr>
          <p:cNvPr id="7" name="Text Placeholder 2">
            <a:extLst>
              <a:ext uri="{FF2B5EF4-FFF2-40B4-BE49-F238E27FC236}">
                <a16:creationId xmlns:a16="http://schemas.microsoft.com/office/drawing/2014/main" id="{A763E6C5-903C-B4C5-92F8-14F0B77FAFCF}"/>
              </a:ext>
            </a:extLst>
          </p:cNvPr>
          <p:cNvSpPr txBox="1">
            <a:spLocks/>
          </p:cNvSpPr>
          <p:nvPr/>
        </p:nvSpPr>
        <p:spPr>
          <a:xfrm>
            <a:off x="199065" y="2939846"/>
            <a:ext cx="4913709" cy="3365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67"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33"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err="1">
                <a:latin typeface="Arial" panose="020B0604020202020204" pitchFamily="34" charset="0"/>
                <a:cs typeface="Arial" panose="020B0604020202020204" pitchFamily="34" charset="0"/>
              </a:rPr>
              <a:t>XDNet</a:t>
            </a:r>
            <a:r>
              <a:rPr lang="en-US" sz="1600" dirty="0">
                <a:latin typeface="Arial" panose="020B0604020202020204" pitchFamily="34" charset="0"/>
                <a:cs typeface="Arial" panose="020B0604020202020204" pitchFamily="34" charset="0"/>
              </a:rPr>
              <a:t> shows higher performance on most data domains </a:t>
            </a:r>
          </a:p>
          <a:p>
            <a:pPr lvl="1"/>
            <a:r>
              <a:rPr lang="en-US" sz="1600" dirty="0">
                <a:latin typeface="Arial" panose="020B0604020202020204" pitchFamily="34" charset="0"/>
                <a:cs typeface="Arial" panose="020B0604020202020204" pitchFamily="34" charset="0"/>
              </a:rPr>
              <a:t>Model seem to perform well on textured domains: ‘leather’, ‘tile’ and ‘carpet’</a:t>
            </a:r>
          </a:p>
          <a:p>
            <a:pPr lvl="1"/>
            <a:r>
              <a:rPr lang="en-US" sz="1600" dirty="0">
                <a:latin typeface="Arial" panose="020B0604020202020204" pitchFamily="34" charset="0"/>
                <a:cs typeface="Arial" panose="020B0604020202020204" pitchFamily="34" charset="0"/>
              </a:rPr>
              <a:t>Moderately well on ‘cable’, ‘hazelnut’, ‘metal nut’, and ‘transistor’ domains</a:t>
            </a:r>
          </a:p>
          <a:p>
            <a:pPr lvl="1"/>
            <a:r>
              <a:rPr lang="en-US" sz="1600" dirty="0">
                <a:latin typeface="Arial" panose="020B0604020202020204" pitchFamily="34" charset="0"/>
                <a:cs typeface="Arial" panose="020B0604020202020204" pitchFamily="34" charset="0"/>
              </a:rPr>
              <a:t>Performs poorly on ‘capsule’</a:t>
            </a:r>
          </a:p>
          <a:p>
            <a:r>
              <a:rPr lang="en-US" sz="1600" dirty="0">
                <a:latin typeface="Arial" panose="020B0604020202020204" pitchFamily="34" charset="0"/>
                <a:cs typeface="Arial" panose="020B0604020202020204" pitchFamily="34" charset="0"/>
              </a:rPr>
              <a:t>Performance is consistent across folds</a:t>
            </a:r>
          </a:p>
          <a:p>
            <a:pPr lvl="1"/>
            <a:r>
              <a:rPr lang="en-US" sz="1600" dirty="0">
                <a:latin typeface="Arial" panose="020B0604020202020204" pitchFamily="34" charset="0"/>
                <a:cs typeface="Arial" panose="020B0604020202020204" pitchFamily="34" charset="0"/>
              </a:rPr>
              <a:t>Low standard deviation</a:t>
            </a:r>
          </a:p>
          <a:p>
            <a:pPr lvl="1"/>
            <a:endParaRPr lang="en-US" sz="16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F9F6B411-5CAF-C7F6-D720-8089F21F7C36}"/>
              </a:ext>
            </a:extLst>
          </p:cNvPr>
          <p:cNvGrpSpPr/>
          <p:nvPr/>
        </p:nvGrpSpPr>
        <p:grpSpPr>
          <a:xfrm>
            <a:off x="2465629" y="1966220"/>
            <a:ext cx="9416256" cy="460331"/>
            <a:chOff x="2424524" y="2663348"/>
            <a:chExt cx="9416256" cy="460331"/>
          </a:xfrm>
        </p:grpSpPr>
        <p:sp>
          <p:nvSpPr>
            <p:cNvPr id="5" name="Rectangle 4">
              <a:extLst>
                <a:ext uri="{FF2B5EF4-FFF2-40B4-BE49-F238E27FC236}">
                  <a16:creationId xmlns:a16="http://schemas.microsoft.com/office/drawing/2014/main" id="{6DBB3A96-B0D7-9B7F-9ED3-16A67542F25B}"/>
                </a:ext>
              </a:extLst>
            </p:cNvPr>
            <p:cNvSpPr/>
            <p:nvPr/>
          </p:nvSpPr>
          <p:spPr>
            <a:xfrm>
              <a:off x="7171919" y="2897648"/>
              <a:ext cx="1078786" cy="226031"/>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CE0237-052F-214B-2B49-1318646E407C}"/>
                </a:ext>
              </a:extLst>
            </p:cNvPr>
            <p:cNvSpPr/>
            <p:nvPr/>
          </p:nvSpPr>
          <p:spPr>
            <a:xfrm>
              <a:off x="9531056" y="2897647"/>
              <a:ext cx="1078786" cy="226031"/>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CB3191-AE2F-4395-26C1-2AAA8CD7EF1B}"/>
                </a:ext>
              </a:extLst>
            </p:cNvPr>
            <p:cNvSpPr/>
            <p:nvPr/>
          </p:nvSpPr>
          <p:spPr>
            <a:xfrm>
              <a:off x="8351487" y="2897646"/>
              <a:ext cx="1078786" cy="226031"/>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50E16E6-7316-A00F-030B-99FF65BD8760}"/>
                </a:ext>
              </a:extLst>
            </p:cNvPr>
            <p:cNvSpPr/>
            <p:nvPr/>
          </p:nvSpPr>
          <p:spPr>
            <a:xfrm>
              <a:off x="10761994" y="2897645"/>
              <a:ext cx="1078786" cy="226031"/>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55E8EA-A0F5-75FF-EA95-3D7A357103D0}"/>
                </a:ext>
              </a:extLst>
            </p:cNvPr>
            <p:cNvSpPr/>
            <p:nvPr/>
          </p:nvSpPr>
          <p:spPr>
            <a:xfrm>
              <a:off x="5982077" y="2897644"/>
              <a:ext cx="1078786" cy="226031"/>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ED43DB-467F-E726-AABD-C7BA9DB8329A}"/>
                </a:ext>
              </a:extLst>
            </p:cNvPr>
            <p:cNvSpPr/>
            <p:nvPr/>
          </p:nvSpPr>
          <p:spPr>
            <a:xfrm>
              <a:off x="4810324" y="2897644"/>
              <a:ext cx="1078786" cy="226031"/>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C6486F-01DD-180F-3B8E-0766E1193982}"/>
                </a:ext>
              </a:extLst>
            </p:cNvPr>
            <p:cNvSpPr/>
            <p:nvPr/>
          </p:nvSpPr>
          <p:spPr>
            <a:xfrm>
              <a:off x="2424524" y="2897643"/>
              <a:ext cx="1078786" cy="226031"/>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EE7161-D53B-2E0C-B59F-F22342DE19A1}"/>
                </a:ext>
              </a:extLst>
            </p:cNvPr>
            <p:cNvSpPr/>
            <p:nvPr/>
          </p:nvSpPr>
          <p:spPr>
            <a:xfrm>
              <a:off x="3599489" y="2663348"/>
              <a:ext cx="1078786" cy="226031"/>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3280949E-7723-6936-B693-D87ED750AC8C}"/>
              </a:ext>
            </a:extLst>
          </p:cNvPr>
          <p:cNvGrpSpPr/>
          <p:nvPr/>
        </p:nvGrpSpPr>
        <p:grpSpPr>
          <a:xfrm>
            <a:off x="5427406" y="2684206"/>
            <a:ext cx="6413375" cy="3888034"/>
            <a:chOff x="1356202" y="1001452"/>
            <a:chExt cx="8847669" cy="5399347"/>
          </a:xfrm>
        </p:grpSpPr>
        <p:pic>
          <p:nvPicPr>
            <p:cNvPr id="8" name="Picture 7" descr="A picture containing text&#10;&#10;Description automatically generated">
              <a:extLst>
                <a:ext uri="{FF2B5EF4-FFF2-40B4-BE49-F238E27FC236}">
                  <a16:creationId xmlns:a16="http://schemas.microsoft.com/office/drawing/2014/main" id="{E877A40F-489A-6BFD-C2B5-379A8F3684F2}"/>
                </a:ext>
              </a:extLst>
            </p:cNvPr>
            <p:cNvPicPr>
              <a:picLocks noChangeAspect="1"/>
            </p:cNvPicPr>
            <p:nvPr/>
          </p:nvPicPr>
          <p:blipFill>
            <a:blip r:embed="rId4"/>
            <a:stretch>
              <a:fillRect/>
            </a:stretch>
          </p:blipFill>
          <p:spPr>
            <a:xfrm>
              <a:off x="1356202" y="1001453"/>
              <a:ext cx="8847669" cy="5399346"/>
            </a:xfrm>
            <a:prstGeom prst="rect">
              <a:avLst/>
            </a:prstGeom>
          </p:spPr>
        </p:pic>
        <p:sp>
          <p:nvSpPr>
            <p:cNvPr id="16" name="Oval 15">
              <a:extLst>
                <a:ext uri="{FF2B5EF4-FFF2-40B4-BE49-F238E27FC236}">
                  <a16:creationId xmlns:a16="http://schemas.microsoft.com/office/drawing/2014/main" id="{C4E78FF8-9DD3-A599-C154-89183504DA15}"/>
                </a:ext>
              </a:extLst>
            </p:cNvPr>
            <p:cNvSpPr/>
            <p:nvPr/>
          </p:nvSpPr>
          <p:spPr>
            <a:xfrm>
              <a:off x="6203373" y="1001453"/>
              <a:ext cx="706582" cy="2073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0B3F3B9-E92A-BB40-2770-97BC77B01E48}"/>
                </a:ext>
              </a:extLst>
            </p:cNvPr>
            <p:cNvSpPr/>
            <p:nvPr/>
          </p:nvSpPr>
          <p:spPr>
            <a:xfrm>
              <a:off x="4277591" y="1001452"/>
              <a:ext cx="706582" cy="2073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8ACEDE-5956-B050-C880-AE1651A156AB}"/>
                </a:ext>
              </a:extLst>
            </p:cNvPr>
            <p:cNvSpPr/>
            <p:nvPr/>
          </p:nvSpPr>
          <p:spPr>
            <a:xfrm>
              <a:off x="8203622" y="1004860"/>
              <a:ext cx="706582" cy="2073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DC38F3-E2F7-8FDC-565A-5B9A93871537}"/>
                </a:ext>
              </a:extLst>
            </p:cNvPr>
            <p:cNvSpPr/>
            <p:nvPr/>
          </p:nvSpPr>
          <p:spPr>
            <a:xfrm>
              <a:off x="3277467" y="1006465"/>
              <a:ext cx="706582" cy="20730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9289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24752</TotalTime>
  <Words>1910</Words>
  <Application>Microsoft Macintosh PowerPoint</Application>
  <PresentationFormat>Widescreen</PresentationFormat>
  <Paragraphs>171</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HGPｺﾞｼｯｸE</vt:lpstr>
      <vt:lpstr>Times-Roman</vt:lpstr>
      <vt:lpstr>Arial</vt:lpstr>
      <vt:lpstr>Calibri</vt:lpstr>
      <vt:lpstr>Calibri Light</vt:lpstr>
      <vt:lpstr>Cambria Math</vt:lpstr>
      <vt:lpstr>Helvetica Neue</vt:lpstr>
      <vt:lpstr>Office Theme</vt:lpstr>
      <vt:lpstr>XDNet: A Few-Shot Meta-Learning Approach for  Cross-Domain Visual Inspection</vt:lpstr>
      <vt:lpstr>Motivation: Why Cross-Domain Learning?</vt:lpstr>
      <vt:lpstr>Motivation: Why Visual Inspection?</vt:lpstr>
      <vt:lpstr>Problem Definition: Cross-Domain Meta-Learning</vt:lpstr>
      <vt:lpstr>Proposed Architecture: XDNet</vt:lpstr>
      <vt:lpstr>Defect Detection Dataset</vt:lpstr>
      <vt:lpstr>Baseline Models for Comparison </vt:lpstr>
      <vt:lpstr>Results: Performance comparison </vt:lpstr>
      <vt:lpstr>Results: Dataset Specific Performance </vt:lpstr>
      <vt:lpstr>Ablation Study on XDNet Framework</vt:lpstr>
      <vt:lpstr>Results: Ablation Study</vt:lpstr>
      <vt:lpstr>Conclusion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Cross-Domain MetaDL Competition  NeurIPS 2022</dc:title>
  <dc:creator>Vidyaratne, Lasitha</dc:creator>
  <cp:lastModifiedBy>Zhuge, Joy</cp:lastModifiedBy>
  <cp:revision>73</cp:revision>
  <dcterms:created xsi:type="dcterms:W3CDTF">2022-11-22T23:23:05Z</dcterms:created>
  <dcterms:modified xsi:type="dcterms:W3CDTF">2023-06-18T22:49:35Z</dcterms:modified>
</cp:coreProperties>
</file>